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36"/>
  </p:notesMasterIdLst>
  <p:handoutMasterIdLst>
    <p:handoutMasterId r:id="rId37"/>
  </p:handoutMasterIdLst>
  <p:sldIdLst>
    <p:sldId id="449" r:id="rId3"/>
    <p:sldId id="1008" r:id="rId4"/>
    <p:sldId id="1026" r:id="rId5"/>
    <p:sldId id="999" r:id="rId6"/>
    <p:sldId id="1019" r:id="rId7"/>
    <p:sldId id="1031" r:id="rId8"/>
    <p:sldId id="1032" r:id="rId9"/>
    <p:sldId id="1033" r:id="rId10"/>
    <p:sldId id="1066" r:id="rId11"/>
    <p:sldId id="1068" r:id="rId12"/>
    <p:sldId id="1045" r:id="rId13"/>
    <p:sldId id="1046" r:id="rId14"/>
    <p:sldId id="1047" r:id="rId15"/>
    <p:sldId id="1048" r:id="rId16"/>
    <p:sldId id="1049" r:id="rId17"/>
    <p:sldId id="1050" r:id="rId18"/>
    <p:sldId id="1064" r:id="rId19"/>
    <p:sldId id="1052" r:id="rId20"/>
    <p:sldId id="1053" r:id="rId21"/>
    <p:sldId id="1057" r:id="rId22"/>
    <p:sldId id="1055" r:id="rId23"/>
    <p:sldId id="1056" r:id="rId24"/>
    <p:sldId id="1022" r:id="rId25"/>
    <p:sldId id="1060" r:id="rId26"/>
    <p:sldId id="1061" r:id="rId27"/>
    <p:sldId id="1063" r:id="rId28"/>
    <p:sldId id="1059" r:id="rId29"/>
    <p:sldId id="1023" r:id="rId30"/>
    <p:sldId id="1024" r:id="rId31"/>
    <p:sldId id="1065" r:id="rId32"/>
    <p:sldId id="1051" r:id="rId33"/>
    <p:sldId id="1016" r:id="rId34"/>
    <p:sldId id="1006" r:id="rId35"/>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08"/>
            <p14:sldId id="1026"/>
            <p14:sldId id="999"/>
            <p14:sldId id="1019"/>
            <p14:sldId id="1031"/>
            <p14:sldId id="1032"/>
            <p14:sldId id="1033"/>
            <p14:sldId id="1066"/>
            <p14:sldId id="1068"/>
            <p14:sldId id="1045"/>
            <p14:sldId id="1046"/>
            <p14:sldId id="1047"/>
            <p14:sldId id="1048"/>
            <p14:sldId id="1049"/>
            <p14:sldId id="1050"/>
            <p14:sldId id="1064"/>
            <p14:sldId id="1052"/>
            <p14:sldId id="1053"/>
            <p14:sldId id="1057"/>
            <p14:sldId id="1055"/>
            <p14:sldId id="1056"/>
            <p14:sldId id="1022"/>
            <p14:sldId id="1060"/>
            <p14:sldId id="1061"/>
            <p14:sldId id="1063"/>
            <p14:sldId id="1059"/>
            <p14:sldId id="1023"/>
            <p14:sldId id="1024"/>
            <p14:sldId id="1065"/>
            <p14:sldId id="1051"/>
            <p14:sldId id="1016"/>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9A1F4E"/>
    <a:srgbClr val="E8E8E8"/>
    <a:srgbClr val="152B65"/>
    <a:srgbClr val="8FAADC"/>
    <a:srgbClr val="3367BB"/>
    <a:srgbClr val="CCECFF"/>
    <a:srgbClr val="FFFFCC"/>
    <a:srgbClr val="FF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60" d="100"/>
          <a:sy n="60" d="100"/>
        </p:scale>
        <p:origin x="672" y="274"/>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8936-3D19-5252-DD9B-25AC2EE313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E65495-8B81-8BA9-5B6E-AFA4B1994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5B8587-79D3-BD10-E407-CE2090DC94C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163D228-6F20-227F-2C86-7C10C51F8ED5}"/>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20614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F564F-7A97-D6D9-F93A-C3D1FEDFF3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A53CED-8F4D-D8B5-0FAD-4AEC1468A4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4897C9-9795-CEC6-45B1-E7D41C3E1893}"/>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017059E5-6B38-0BED-6864-5519398B9E0F}"/>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100268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3F9D-0D14-63C7-1AE4-1A8D067724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350014-57D7-E268-3305-ED27E2657C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560927-88D6-38BC-8DA6-9C8E316F6A51}"/>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50A4354-943E-56C8-248B-72BDD53357E6}"/>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378023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D5AC-B8D8-E1E5-4F6E-CE2E98D9618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B8EEAA-FF9A-ABEF-300B-CCFA84F8F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F85992-D184-02CC-546E-B13A6BFE383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F124545-0438-D27A-B455-5413E5C24828}"/>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370206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95379-DB35-9DDB-3825-53FFB8332A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37B641-4108-0A8D-9D12-C2A327CFCAB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FA3A62-CEAD-0D60-CEC8-C4EC43E77C38}"/>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34C6D368-39CB-8A57-5917-248A32CCDDE5}"/>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03710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0E94-3FF4-DC23-D342-E785BC79C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9CE262-1923-B7F3-EC98-0937145865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3F952C-A3B2-71F6-172F-1E0DBE5C37C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A910217-504E-0D67-7C02-1192C0F7560A}"/>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242854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D184-E19E-6C72-E562-23B8C9033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77F380-C250-D99D-9A82-99DEF8EAF4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F92A13-802D-F126-6D3D-CAAD5A13124A}"/>
              </a:ext>
            </a:extLst>
          </p:cNvPr>
          <p:cNvSpPr>
            <a:spLocks noGrp="1"/>
          </p:cNvSpPr>
          <p:nvPr>
            <p:ph type="body" idx="1"/>
          </p:nvPr>
        </p:nvSpPr>
        <p:spPr/>
        <p:txBody>
          <a:bodyPr/>
          <a:lstStyle/>
          <a:p>
            <a:pPr marL="0" indent="0">
              <a:buFontTx/>
              <a:buNone/>
            </a:pPr>
            <a:r>
              <a:rPr lang="en-US" altLang="ko-KR" sz="1800" kern="0" spc="0" dirty="0">
                <a:solidFill>
                  <a:srgbClr val="000000"/>
                </a:solidFill>
                <a:effectLst/>
                <a:latin typeface="한양신명조"/>
              </a:rPr>
              <a:t>- CSFF: </a:t>
            </a:r>
            <a:r>
              <a:rPr lang="ko-KR" altLang="en-US" sz="1800" dirty="0"/>
              <a:t>서로 다른 스케일</a:t>
            </a:r>
            <a:r>
              <a:rPr lang="en-US" altLang="ko-KR" sz="1800" dirty="0"/>
              <a:t>(</a:t>
            </a:r>
            <a:r>
              <a:rPr lang="ko-KR" altLang="en-US" sz="1800" dirty="0"/>
              <a:t>해상도</a:t>
            </a:r>
            <a:r>
              <a:rPr lang="en-US" altLang="ko-KR" sz="1800" dirty="0"/>
              <a:t>)</a:t>
            </a:r>
            <a:r>
              <a:rPr lang="ko-KR" altLang="en-US" sz="1800" dirty="0"/>
              <a:t>의 </a:t>
            </a:r>
            <a:r>
              <a:rPr lang="en-US" altLang="ko-KR" sz="1800" dirty="0"/>
              <a:t>feature</a:t>
            </a:r>
            <a:r>
              <a:rPr lang="ko-KR" altLang="en-US" sz="1800" dirty="0"/>
              <a:t>들을 융합하여</a:t>
            </a:r>
            <a:r>
              <a:rPr lang="en-US" altLang="ko-KR" sz="1800" dirty="0"/>
              <a:t>, </a:t>
            </a:r>
            <a:r>
              <a:rPr lang="ko-KR" altLang="en-US" sz="1800" dirty="0"/>
              <a:t>각 해상도의 정보를 보완적으로 사용하는 기법</a:t>
            </a:r>
            <a:endParaRPr lang="en-US" altLang="ko-KR" sz="1800" dirty="0"/>
          </a:p>
          <a:p>
            <a:pPr marL="0" indent="0">
              <a:buFontTx/>
              <a:buNone/>
            </a:pPr>
            <a:r>
              <a:rPr lang="en-US" altLang="ko-KR" sz="1800" dirty="0"/>
              <a:t>(CSFF:</a:t>
            </a:r>
            <a:r>
              <a:rPr lang="ko-KR" altLang="en-US" sz="1800" dirty="0"/>
              <a:t>그물망처럼 서로 연결되어 </a:t>
            </a:r>
            <a:r>
              <a:rPr lang="ko-KR" altLang="en-US" sz="1800" dirty="0" err="1"/>
              <a:t>다방향</a:t>
            </a:r>
            <a:r>
              <a:rPr lang="ko-KR" altLang="en-US" sz="1800" dirty="0"/>
              <a:t> 정보 융합 </a:t>
            </a:r>
            <a:r>
              <a:rPr lang="en-US" altLang="ko-KR" sz="1800" dirty="0"/>
              <a:t>/ FPN: </a:t>
            </a:r>
            <a:r>
              <a:rPr lang="ko-KR" altLang="en-US" sz="1800" dirty="0"/>
              <a:t>피라미드처럼 점진적으로 </a:t>
            </a:r>
            <a:r>
              <a:rPr lang="en-US" altLang="ko-KR" sz="1800" dirty="0"/>
              <a:t>feature</a:t>
            </a:r>
            <a:r>
              <a:rPr lang="ko-KR" altLang="en-US" sz="1800" dirty="0"/>
              <a:t>를 합성</a:t>
            </a:r>
            <a:r>
              <a:rPr lang="en-US" altLang="ko-KR" sz="1800" dirty="0"/>
              <a:t>)</a:t>
            </a:r>
          </a:p>
          <a:p>
            <a:pPr marL="0" indent="0">
              <a:buFontTx/>
              <a:buNone/>
            </a:pPr>
            <a:r>
              <a:rPr lang="en-US" altLang="ko-KR" sz="1800" kern="0" spc="0" dirty="0">
                <a:solidFill>
                  <a:srgbClr val="000000"/>
                </a:solidFill>
                <a:effectLst/>
                <a:latin typeface="한양신명조"/>
              </a:rPr>
              <a:t>- </a:t>
            </a:r>
            <a:r>
              <a:rPr lang="en-US" altLang="ko-KR" sz="1800" dirty="0">
                <a:latin typeface="맑은 고딕" panose="020B0503020000020004" pitchFamily="50" charset="-127"/>
                <a:ea typeface="+mn-ea"/>
              </a:rPr>
              <a:t>NMS(Non-Maximum Suppression) :</a:t>
            </a:r>
            <a:r>
              <a:rPr lang="en-US" altLang="ko-KR" sz="1800" kern="0" spc="0" dirty="0">
                <a:solidFill>
                  <a:srgbClr val="000000"/>
                </a:solidFill>
                <a:effectLst/>
                <a:latin typeface="한양신명조"/>
              </a:rPr>
              <a:t> </a:t>
            </a:r>
            <a:r>
              <a:rPr lang="ko-KR" altLang="en-US" sz="1800" dirty="0"/>
              <a:t>중복된 박스 중에서 가장 신뢰도</a:t>
            </a:r>
            <a:r>
              <a:rPr lang="en-US" altLang="ko-KR" sz="1800" dirty="0"/>
              <a:t>(confidence score)</a:t>
            </a:r>
            <a:r>
              <a:rPr lang="ko-KR" altLang="en-US" sz="1800" dirty="0"/>
              <a:t>가 높은 것만 남기고 나머지를 제거하는 알고리즘</a:t>
            </a:r>
            <a:r>
              <a:rPr lang="en-US" altLang="ko-KR" sz="1800" kern="0" spc="0" dirty="0">
                <a:solidFill>
                  <a:srgbClr val="000000"/>
                </a:solidFill>
                <a:effectLst/>
                <a:latin typeface="한양신명조"/>
              </a:rPr>
              <a:t> </a:t>
            </a: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936CDED-65B7-594E-BF8D-7D6EEB328855}"/>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1251304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EE7F-7E81-FE2C-309E-0C0980E2E8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A0C7F0-F9C6-00AA-D023-4D7BCF718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F9CDD9-2E04-D911-D71F-E766BE85855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EE98E87-270F-2603-A7D2-EED0C2748BFC}"/>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3231966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0C99-77C5-7560-82FA-BC9AC844D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F8E229-B489-76D8-E1DA-0CED9CF965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7A00D58-A9B4-F4DA-90B9-70018E25951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9EF3C1C1-5D26-2F4F-4B31-56B3FF01C791}"/>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1040115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B46F-0A15-DED6-2E71-A58D473F7C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33C59E-1969-8C3C-7689-1051BFA64C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96D86D-9ED4-3A03-CF8F-D7D8BE35F2D9}"/>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5E0AC074-F1E0-2AEC-E7AE-71BEAF1BE915}"/>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288748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6C02-85F5-BDFE-5AFF-19B15ECD23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9E1C71-491E-72A0-4E68-06FF7F8B46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36EF3D-7A87-6686-185B-4AAD27B55A1C}"/>
              </a:ext>
            </a:extLst>
          </p:cNvPr>
          <p:cNvSpPr>
            <a:spLocks noGrp="1"/>
          </p:cNvSpPr>
          <p:nvPr>
            <p:ph type="body" idx="1"/>
          </p:nvPr>
        </p:nvSpPr>
        <p:spPr/>
        <p:txBody>
          <a:bodyPr/>
          <a:lstStyle/>
          <a:p>
            <a:pPr marL="0" indent="0">
              <a:buFontTx/>
              <a:buNone/>
            </a:pPr>
            <a:r>
              <a:rPr lang="en-US" altLang="ko-KR" sz="1800" dirty="0"/>
              <a:t>** </a:t>
            </a:r>
            <a:r>
              <a:rPr lang="ko-KR" altLang="en-US" sz="1800" dirty="0"/>
              <a:t>해당 </a:t>
            </a:r>
            <a:r>
              <a:rPr lang="ko-KR" altLang="en-US" sz="1800" dirty="0" err="1"/>
              <a:t>하이퍼</a:t>
            </a:r>
            <a:r>
              <a:rPr lang="ko-KR" altLang="en-US" sz="1800" dirty="0"/>
              <a:t> 파라미터의  선택 이유</a:t>
            </a:r>
            <a:endParaRPr lang="en-US" altLang="ko-KR" sz="1800" dirty="0"/>
          </a:p>
          <a:p>
            <a:pPr marL="0" marR="0" indent="127000" algn="just" fontAlgn="base" latinLnBrk="1">
              <a:lnSpc>
                <a:spcPct val="230000"/>
              </a:lnSpc>
              <a:buNone/>
            </a:pPr>
            <a:r>
              <a:rPr lang="ko-KR" altLang="en-US" sz="1800" dirty="0"/>
              <a:t>  </a:t>
            </a:r>
            <a:r>
              <a:rPr lang="en-US" altLang="ko-KR" sz="1800" dirty="0"/>
              <a:t>: </a:t>
            </a:r>
            <a:r>
              <a:rPr lang="ko-KR" altLang="en-US" sz="1800" kern="0" spc="0" dirty="0">
                <a:solidFill>
                  <a:srgbClr val="000000"/>
                </a:solidFill>
                <a:effectLst/>
                <a:latin typeface="한양신명조"/>
                <a:ea typeface="한양신명조"/>
              </a:rPr>
              <a:t>해당 파라미터들은 모두 기하학적 변형을 통해 이미지의 공간적 구성을 다변화하는 효과를 가지며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실제 학습 과정에서 회전 촬영된 </a:t>
            </a:r>
            <a:r>
              <a:rPr lang="en-US" altLang="ko-KR" sz="1800" kern="0" spc="0" dirty="0">
                <a:solidFill>
                  <a:srgbClr val="000000"/>
                </a:solidFill>
                <a:effectLst/>
                <a:latin typeface="한양신명조"/>
                <a:ea typeface="한양신명조"/>
              </a:rPr>
              <a:t>4</a:t>
            </a:r>
            <a:r>
              <a:rPr lang="ko-KR" altLang="en-US" sz="1800" kern="0" spc="0" dirty="0">
                <a:solidFill>
                  <a:srgbClr val="000000"/>
                </a:solidFill>
                <a:effectLst/>
                <a:latin typeface="한양신명조"/>
                <a:ea typeface="한양신명조"/>
              </a:rPr>
              <a:t>장의 이미지</a:t>
            </a:r>
            <a:r>
              <a:rPr lang="en-US" altLang="ko-KR" sz="1800" kern="0" spc="0" dirty="0">
                <a:solidFill>
                  <a:srgbClr val="000000"/>
                </a:solidFill>
                <a:effectLst/>
                <a:latin typeface="한양신명조"/>
                <a:ea typeface="한양신명조"/>
              </a:rPr>
              <a:t>(0°, 90°, 180°, 270°) </a:t>
            </a:r>
            <a:r>
              <a:rPr lang="ko-KR" altLang="en-US" sz="1800" kern="0" spc="0" dirty="0">
                <a:solidFill>
                  <a:srgbClr val="000000"/>
                </a:solidFill>
                <a:effectLst/>
                <a:latin typeface="한양신명조"/>
                <a:ea typeface="한양신명조"/>
              </a:rPr>
              <a:t>중 일부만을 선별적으로 사용했던 한계를 보완할 수 있다</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즉</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특정 각도에서 불량이 잘 드러나는 이미지 </a:t>
            </a:r>
            <a:r>
              <a:rPr lang="en-US" altLang="ko-KR" sz="1800" kern="0" spc="0" dirty="0">
                <a:solidFill>
                  <a:srgbClr val="000000"/>
                </a:solidFill>
                <a:effectLst/>
                <a:latin typeface="한양신명조"/>
                <a:ea typeface="한양신명조"/>
              </a:rPr>
              <a:t>1~2</a:t>
            </a:r>
            <a:r>
              <a:rPr lang="ko-KR" altLang="en-US" sz="1800" kern="0" spc="0" dirty="0">
                <a:solidFill>
                  <a:srgbClr val="000000"/>
                </a:solidFill>
                <a:effectLst/>
                <a:latin typeface="한양신명조"/>
                <a:ea typeface="한양신명조"/>
              </a:rPr>
              <a:t>장을 중심으로 학습한 기존 방식은 방향성 일반화에 한계를 가질 수 있으며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회전 및 반전 증강을 통해 모델이 다양한 시점에서의 불량 형태를 포괄적으로 학습할 수 있도록 도와준다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marR="0" indent="127000" algn="just" fontAlgn="base" latinLnBrk="1">
              <a:lnSpc>
                <a:spcPct val="230000"/>
              </a:lnSpc>
            </a:pPr>
            <a:r>
              <a:rPr lang="ko-KR" altLang="en-US" sz="1800" kern="0" spc="0" dirty="0">
                <a:solidFill>
                  <a:srgbClr val="000000"/>
                </a:solidFill>
                <a:effectLst/>
                <a:latin typeface="한양신명조"/>
                <a:ea typeface="한양신명조"/>
              </a:rPr>
              <a:t>이러한 기하학적 데이터 증강은 특히 </a:t>
            </a:r>
            <a:r>
              <a:rPr lang="en-US" altLang="ko-KR" sz="1800" kern="0" spc="0" dirty="0">
                <a:solidFill>
                  <a:srgbClr val="000000"/>
                </a:solidFill>
                <a:effectLst/>
                <a:latin typeface="한양신명조"/>
                <a:ea typeface="한양신명조"/>
              </a:rPr>
              <a:t>SMT </a:t>
            </a:r>
            <a:r>
              <a:rPr lang="ko-KR" altLang="en-US" sz="1800" kern="0" spc="0" dirty="0">
                <a:solidFill>
                  <a:srgbClr val="000000"/>
                </a:solidFill>
                <a:effectLst/>
                <a:latin typeface="한양신명조"/>
                <a:ea typeface="한양신명조"/>
              </a:rPr>
              <a:t>공정처럼 동일한 부품이라도 위치</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방향</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배치 상태에 따라 시각적 특성이 달라지는 환경에서 모델의 검출 능력 향상과 일반화 성능</a:t>
            </a:r>
            <a:r>
              <a:rPr lang="en-US" altLang="ko-KR" sz="1800" kern="0" spc="0" dirty="0">
                <a:solidFill>
                  <a:srgbClr val="000000"/>
                </a:solidFill>
                <a:effectLst/>
                <a:latin typeface="한양신명조"/>
                <a:ea typeface="한양신명조"/>
              </a:rPr>
              <a:t>(generalization)</a:t>
            </a:r>
            <a:r>
              <a:rPr lang="ko-KR" altLang="en-US" sz="1800" kern="0" spc="0" dirty="0">
                <a:solidFill>
                  <a:srgbClr val="000000"/>
                </a:solidFill>
                <a:effectLst/>
                <a:latin typeface="한양신명조"/>
                <a:ea typeface="한양신명조"/>
              </a:rPr>
              <a:t>을 높이는 데 중요한 역할을 할 것이다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E193A2A6-A2FD-9C1B-1164-1661D676B7E3}"/>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136685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2DA-FA9D-863F-1D93-0632F15C7A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AB56BD-3E5F-8147-4177-3E5C52D56F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2A61B0-ABE5-D114-B76E-54D421C1B7C6}"/>
              </a:ext>
            </a:extLst>
          </p:cNvPr>
          <p:cNvSpPr>
            <a:spLocks noGrp="1"/>
          </p:cNvSpPr>
          <p:nvPr>
            <p:ph type="body" idx="1"/>
          </p:nvPr>
        </p:nvSpPr>
        <p:spPr/>
        <p:txBody>
          <a:bodyPr/>
          <a:lstStyle/>
          <a:p>
            <a:r>
              <a:rPr lang="en-US" altLang="ko-KR" sz="1800" dirty="0"/>
              <a:t>** 2</a:t>
            </a:r>
            <a:r>
              <a:rPr lang="ko-KR" altLang="en-US" sz="1800" dirty="0"/>
              <a:t>차 실험의 성능 평가를 </a:t>
            </a:r>
            <a:r>
              <a:rPr lang="en-US" altLang="ko-KR" sz="1800" dirty="0"/>
              <a:t>Confusion Matrix</a:t>
            </a:r>
            <a:r>
              <a:rPr lang="ko-KR" altLang="en-US" sz="1800" dirty="0"/>
              <a:t>만 수행한 이유</a:t>
            </a:r>
            <a:endParaRPr lang="en-US" altLang="ko-KR" sz="1800" dirty="0"/>
          </a:p>
          <a:p>
            <a:r>
              <a:rPr lang="en-US" altLang="ko-KR" sz="1800" dirty="0"/>
              <a:t> : </a:t>
            </a:r>
            <a:r>
              <a:rPr lang="ko-KR" altLang="en-US" sz="1800" dirty="0"/>
              <a:t>해당 연구의 궁극적인 목적은 실제 제조 현장에서의 적용으로</a:t>
            </a:r>
            <a:r>
              <a:rPr lang="en-US" altLang="ko-KR" sz="1800" dirty="0"/>
              <a:t>, </a:t>
            </a:r>
            <a:r>
              <a:rPr lang="ko-KR" altLang="en-US" sz="1800" dirty="0"/>
              <a:t>모델 자체의 기능을 </a:t>
            </a:r>
            <a:r>
              <a:rPr lang="ko-KR" altLang="en-US" sz="1800" dirty="0" err="1"/>
              <a:t>비교하는것도</a:t>
            </a:r>
            <a:r>
              <a:rPr lang="ko-KR" altLang="en-US" sz="1800" dirty="0"/>
              <a:t> 중요하지만</a:t>
            </a:r>
            <a:r>
              <a:rPr lang="en-US" altLang="ko-KR" sz="1800" dirty="0"/>
              <a:t>,</a:t>
            </a:r>
            <a:r>
              <a:rPr lang="ko-KR" altLang="en-US" sz="1800" dirty="0"/>
              <a:t> 실제 현장에서 불량을 얼마나 많이 탐지하느냐가 중요함</a:t>
            </a:r>
          </a:p>
        </p:txBody>
      </p:sp>
      <p:sp>
        <p:nvSpPr>
          <p:cNvPr id="4" name="슬라이드 번호 개체 틀 3">
            <a:extLst>
              <a:ext uri="{FF2B5EF4-FFF2-40B4-BE49-F238E27FC236}">
                <a16:creationId xmlns:a16="http://schemas.microsoft.com/office/drawing/2014/main" id="{82A6C07B-A400-41CA-72E2-2B9F9D13AFA8}"/>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3465795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CFC7C-9044-9EC7-CD08-165051BCB2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92EE1A-92E5-83C3-99FB-57605D1C418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C0E132-2D4C-8F43-78A0-ECE07CF922B8}"/>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654029C8-8B8E-5D8B-B07E-7E5B471FC704}"/>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4063897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F9AC-B0A1-0969-5226-51602989CA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1E487A-8E11-3B2F-92D8-44A7124A45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1137BE-112C-0C00-3E1E-912479FCD85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F4E0B-A40E-0CD4-0846-0229D7D6DEA1}"/>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34987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E594-ED3B-8B42-609E-CCB38E689D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B1979E-2BEF-CB5C-C9AE-D528091AB5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BC252-0FCD-AE85-AFF2-4D980BD3A0E8}"/>
              </a:ext>
            </a:extLst>
          </p:cNvPr>
          <p:cNvSpPr>
            <a:spLocks noGrp="1"/>
          </p:cNvSpPr>
          <p:nvPr>
            <p:ph type="body" idx="1"/>
          </p:nvPr>
        </p:nvSpPr>
        <p:spPr/>
        <p:txBody>
          <a:bodyPr/>
          <a:lstStyle/>
          <a:p>
            <a:pPr fontAlgn="base" latinLnBrk="1"/>
            <a:r>
              <a:rPr lang="ko-KR" altLang="en-US" sz="1200" kern="1200" dirty="0">
                <a:solidFill>
                  <a:schemeClr val="tx1"/>
                </a:solidFill>
                <a:effectLst/>
                <a:latin typeface="Arial" charset="0"/>
                <a:ea typeface="+mn-ea"/>
                <a:cs typeface="+mn-cs"/>
              </a:rPr>
              <a:t>튜닝 과정에서는 나머지 두 값을 고정한 상태에서 하나의 파라미터를 </a:t>
            </a:r>
            <a:r>
              <a:rPr lang="en-US" altLang="ko-KR" sz="1200" kern="1200" dirty="0">
                <a:solidFill>
                  <a:schemeClr val="tx1"/>
                </a:solidFill>
                <a:effectLst/>
                <a:latin typeface="Arial" charset="0"/>
                <a:ea typeface="+mn-ea"/>
                <a:cs typeface="+mn-cs"/>
              </a:rPr>
              <a:t>0</a:t>
            </a:r>
            <a:r>
              <a:rPr lang="ko-KR" altLang="en-US" sz="1200" kern="1200" dirty="0">
                <a:solidFill>
                  <a:schemeClr val="tx1"/>
                </a:solidFill>
                <a:effectLst/>
                <a:latin typeface="Arial" charset="0"/>
                <a:ea typeface="+mn-ea"/>
                <a:cs typeface="+mn-cs"/>
              </a:rPr>
              <a:t>부터 </a:t>
            </a:r>
            <a:r>
              <a:rPr lang="en-US" altLang="ko-KR" sz="1200" kern="1200" dirty="0">
                <a:solidFill>
                  <a:schemeClr val="tx1"/>
                </a:solidFill>
                <a:effectLst/>
                <a:latin typeface="Arial" charset="0"/>
                <a:ea typeface="+mn-ea"/>
                <a:cs typeface="+mn-cs"/>
              </a:rPr>
              <a:t>1.0</a:t>
            </a:r>
            <a:r>
              <a:rPr lang="ko-KR" altLang="en-US" sz="1200" kern="1200" dirty="0">
                <a:solidFill>
                  <a:schemeClr val="tx1"/>
                </a:solidFill>
                <a:effectLst/>
                <a:latin typeface="Arial" charset="0"/>
                <a:ea typeface="+mn-ea"/>
                <a:cs typeface="+mn-cs"/>
              </a:rPr>
              <a:t>까지</a:t>
            </a:r>
            <a:r>
              <a:rPr lang="en-US" altLang="ko-KR" sz="1200" kern="1200" dirty="0">
                <a:solidFill>
                  <a:schemeClr val="tx1"/>
                </a:solidFill>
                <a:effectLst/>
                <a:latin typeface="Arial" charset="0"/>
                <a:ea typeface="+mn-ea"/>
                <a:cs typeface="+mn-cs"/>
              </a:rPr>
              <a:t>(degrees</a:t>
            </a:r>
            <a:r>
              <a:rPr lang="ko-KR" altLang="en-US" sz="1200" kern="1200" dirty="0">
                <a:solidFill>
                  <a:schemeClr val="tx1"/>
                </a:solidFill>
                <a:effectLst/>
                <a:latin typeface="Arial" charset="0"/>
                <a:ea typeface="+mn-ea"/>
                <a:cs typeface="+mn-cs"/>
              </a:rPr>
              <a:t>는 </a:t>
            </a:r>
            <a:r>
              <a:rPr lang="en-US" altLang="ko-KR" sz="1200" kern="1200" dirty="0">
                <a:solidFill>
                  <a:schemeClr val="tx1"/>
                </a:solidFill>
                <a:effectLst/>
                <a:latin typeface="Arial" charset="0"/>
                <a:ea typeface="+mn-ea"/>
                <a:cs typeface="+mn-cs"/>
              </a:rPr>
              <a:t>0~180</a:t>
            </a:r>
            <a:r>
              <a:rPr lang="ko-KR" altLang="en-US" sz="1200" kern="1200" dirty="0">
                <a:solidFill>
                  <a:schemeClr val="tx1"/>
                </a:solidFill>
                <a:effectLst/>
                <a:latin typeface="Arial" charset="0"/>
                <a:ea typeface="+mn-ea"/>
                <a:cs typeface="+mn-cs"/>
              </a:rPr>
              <a:t>도</a:t>
            </a:r>
            <a:r>
              <a:rPr lang="en-US" altLang="ko-KR" sz="1200" kern="1200" dirty="0">
                <a:solidFill>
                  <a:schemeClr val="tx1"/>
                </a:solidFill>
                <a:effectLst/>
                <a:latin typeface="Arial" charset="0"/>
                <a:ea typeface="+mn-ea"/>
                <a:cs typeface="+mn-cs"/>
              </a:rPr>
              <a:t>) 0.1 </a:t>
            </a:r>
            <a:r>
              <a:rPr lang="ko-KR" altLang="en-US" sz="1200" kern="1200" dirty="0">
                <a:solidFill>
                  <a:schemeClr val="tx1"/>
                </a:solidFill>
                <a:effectLst/>
                <a:latin typeface="Arial" charset="0"/>
                <a:ea typeface="+mn-ea"/>
                <a:cs typeface="+mn-cs"/>
              </a:rPr>
              <a:t>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또는 </a:t>
            </a:r>
            <a:r>
              <a:rPr lang="en-US" altLang="ko-KR" sz="1200" kern="1200" dirty="0">
                <a:solidFill>
                  <a:schemeClr val="tx1"/>
                </a:solidFill>
                <a:effectLst/>
                <a:latin typeface="Arial" charset="0"/>
                <a:ea typeface="+mn-ea"/>
                <a:cs typeface="+mn-cs"/>
              </a:rPr>
              <a:t>22.5</a:t>
            </a:r>
            <a:r>
              <a:rPr lang="ko-KR" altLang="en-US" sz="1200" kern="1200" dirty="0">
                <a:solidFill>
                  <a:schemeClr val="tx1"/>
                </a:solidFill>
                <a:effectLst/>
                <a:latin typeface="Arial" charset="0"/>
                <a:ea typeface="+mn-ea"/>
                <a:cs typeface="+mn-cs"/>
              </a:rPr>
              <a:t>도 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으로 변경하면서 불량 탐지 성능에 가장 큰 영향을 주는 조합을 탐색하였다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pPr fontAlgn="base" latinLnBrk="1"/>
            <a:r>
              <a:rPr lang="ko-KR" altLang="en-US" sz="1200" kern="1200" dirty="0">
                <a:solidFill>
                  <a:schemeClr val="tx1"/>
                </a:solidFill>
                <a:effectLst/>
                <a:latin typeface="Arial" charset="0"/>
                <a:ea typeface="+mn-ea"/>
                <a:cs typeface="+mn-cs"/>
              </a:rPr>
              <a:t>그 결과 </a:t>
            </a:r>
            <a:r>
              <a:rPr lang="en-US" altLang="ko-KR" sz="1200" kern="1200" dirty="0">
                <a:solidFill>
                  <a:schemeClr val="tx1"/>
                </a:solidFill>
                <a:effectLst/>
                <a:latin typeface="Arial" charset="0"/>
                <a:ea typeface="+mn-ea"/>
                <a:cs typeface="+mn-cs"/>
              </a:rPr>
              <a:t>degrees=180,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=0.5,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에서 각 개별 파라미터가 가장 좋은 성능을 보였고</a:t>
            </a:r>
            <a:r>
              <a:rPr lang="en-US" altLang="ko-KR" sz="1200" kern="1200" dirty="0">
                <a:solidFill>
                  <a:schemeClr val="tx1"/>
                </a:solidFill>
                <a:effectLst/>
                <a:latin typeface="Arial" charset="0"/>
                <a:ea typeface="+mn-ea"/>
                <a:cs typeface="+mn-cs"/>
              </a:rPr>
              <a:t>, </a:t>
            </a:r>
            <a:r>
              <a:rPr lang="ko-KR" altLang="en-US" sz="1200" kern="1200" dirty="0">
                <a:solidFill>
                  <a:schemeClr val="tx1"/>
                </a:solidFill>
                <a:effectLst/>
                <a:latin typeface="Arial" charset="0"/>
                <a:ea typeface="+mn-ea"/>
                <a:cs typeface="+mn-cs"/>
              </a:rPr>
              <a:t>이외에도 상위 조합들을 포함하여 총 </a:t>
            </a:r>
            <a:r>
              <a:rPr lang="en-US" altLang="ko-KR" sz="1200" kern="1200" dirty="0">
                <a:solidFill>
                  <a:schemeClr val="tx1"/>
                </a:solidFill>
                <a:effectLst/>
                <a:latin typeface="Arial" charset="0"/>
                <a:ea typeface="+mn-ea"/>
                <a:cs typeface="+mn-cs"/>
              </a:rPr>
              <a:t>16</a:t>
            </a:r>
            <a:r>
              <a:rPr lang="ko-KR" altLang="en-US" sz="1200" kern="1200" dirty="0">
                <a:solidFill>
                  <a:schemeClr val="tx1"/>
                </a:solidFill>
                <a:effectLst/>
                <a:latin typeface="Arial" charset="0"/>
                <a:ea typeface="+mn-ea"/>
                <a:cs typeface="+mn-cs"/>
              </a:rPr>
              <a:t>개의 조합을 실험하여 최종 성능을 검토하였으며</a:t>
            </a:r>
            <a:r>
              <a:rPr lang="en-US" altLang="ko-KR" sz="1200" kern="1200" dirty="0">
                <a:solidFill>
                  <a:schemeClr val="tx1"/>
                </a:solidFill>
                <a:effectLst/>
                <a:latin typeface="Arial" charset="0"/>
                <a:ea typeface="+mn-ea"/>
                <a:cs typeface="+mn-cs"/>
              </a:rPr>
              <a:t>, degrees=0,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=0.0,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의 조합에서 </a:t>
            </a:r>
            <a:r>
              <a:rPr lang="en-US" altLang="ko-KR" sz="1200" kern="1200" dirty="0">
                <a:solidFill>
                  <a:schemeClr val="tx1"/>
                </a:solidFill>
                <a:effectLst/>
                <a:latin typeface="Arial" charset="0"/>
                <a:ea typeface="+mn-ea"/>
                <a:cs typeface="+mn-cs"/>
              </a:rPr>
              <a:t>RT-DETR</a:t>
            </a:r>
            <a:r>
              <a:rPr lang="ko-KR" altLang="en-US" sz="1200" kern="1200" dirty="0">
                <a:solidFill>
                  <a:schemeClr val="tx1"/>
                </a:solidFill>
                <a:effectLst/>
                <a:latin typeface="Arial" charset="0"/>
                <a:ea typeface="+mn-ea"/>
                <a:cs typeface="+mn-cs"/>
              </a:rPr>
              <a:t>과 비슷한 수준의 성능을 보였다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endParaRPr lang="ko-KR" altLang="en-US" dirty="0"/>
          </a:p>
        </p:txBody>
      </p:sp>
      <p:sp>
        <p:nvSpPr>
          <p:cNvPr id="4" name="슬라이드 번호 개체 틀 3">
            <a:extLst>
              <a:ext uri="{FF2B5EF4-FFF2-40B4-BE49-F238E27FC236}">
                <a16:creationId xmlns:a16="http://schemas.microsoft.com/office/drawing/2014/main" id="{486FDE80-3A05-AB58-4697-9D8C7A31BC76}"/>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1662096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B7C-1319-16EB-F392-6FAC1A9F75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50CC39E-6095-10DC-5127-56247D526B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8C9066-AC7E-6602-BE5A-B47BB705A24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0695805-6676-72E2-B8B6-BA5ABBCE41A7}"/>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156832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43BB-F1C4-4838-0F7C-B411B00BA6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10D31C-61FA-8E69-B85E-CFF8421453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65A8C2-FFE5-F0C8-10B9-4BEEB1ECD5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55A57B-92F7-EE32-01FE-FC4F8C66D847}"/>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364094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1188B-4FC8-D273-3B82-43FDEF1F18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AFD419-BCDC-060F-6DE6-25C26798E1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6EC23D-648A-687E-2019-181A047239D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781B360-8E03-761C-206C-D23C09A2A59C}"/>
              </a:ext>
            </a:extLst>
          </p:cNvPr>
          <p:cNvSpPr>
            <a:spLocks noGrp="1"/>
          </p:cNvSpPr>
          <p:nvPr>
            <p:ph type="sldNum" sz="quarter" idx="10"/>
          </p:nvPr>
        </p:nvSpPr>
        <p:spPr/>
        <p:txBody>
          <a:bodyPr/>
          <a:lstStyle/>
          <a:p>
            <a:fld id="{7CDBBC22-C944-46CC-B224-F57B82CD79F9}" type="slidenum">
              <a:rPr lang="ko-KR" altLang="en-US" smtClean="0"/>
              <a:pPr/>
              <a:t>30</a:t>
            </a:fld>
            <a:endParaRPr lang="ko-KR" altLang="en-US"/>
          </a:p>
        </p:txBody>
      </p:sp>
    </p:spTree>
    <p:extLst>
      <p:ext uri="{BB962C8B-B14F-4D97-AF65-F5344CB8AC3E}">
        <p14:creationId xmlns:p14="http://schemas.microsoft.com/office/powerpoint/2010/main" val="3926035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D07E-D475-740E-D774-B753BBC1AD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5E8493-48DB-1744-58F7-F4A4270597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7ADD73-8E63-AE13-0665-D29980FA9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DF6B07-78AD-5026-804A-309B2AE2A31B}"/>
              </a:ext>
            </a:extLst>
          </p:cNvPr>
          <p:cNvSpPr>
            <a:spLocks noGrp="1"/>
          </p:cNvSpPr>
          <p:nvPr>
            <p:ph type="sldNum" sz="quarter" idx="10"/>
          </p:nvPr>
        </p:nvSpPr>
        <p:spPr/>
        <p:txBody>
          <a:bodyPr/>
          <a:lstStyle/>
          <a:p>
            <a:fld id="{7CDBBC22-C944-46CC-B224-F57B82CD79F9}" type="slidenum">
              <a:rPr lang="ko-KR" altLang="en-US" smtClean="0"/>
              <a:pPr/>
              <a:t>31</a:t>
            </a:fld>
            <a:endParaRPr lang="ko-KR" altLang="en-US"/>
          </a:p>
        </p:txBody>
      </p:sp>
    </p:spTree>
    <p:extLst>
      <p:ext uri="{BB962C8B-B14F-4D97-AF65-F5344CB8AC3E}">
        <p14:creationId xmlns:p14="http://schemas.microsoft.com/office/powerpoint/2010/main" val="342337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63AF-9D8E-A031-F68B-EC0DD07D20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7877C9-6E54-CC56-6BEA-747BF27BEC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DB0684-EBA8-603C-D9B8-51B82816F3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BDBA9BE-ED54-E6D9-EBCE-45BBA43E0331}"/>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381675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8304-63CA-1E40-94D4-6594EB13D2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05593B-EF58-3CF3-AFD6-7EAF01EDBC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DFA4B8-0F75-552E-CC8E-81A3025FBAE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457879A-BD30-B274-70D2-E2FF2B301354}"/>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19420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9799C-3F7F-E9A9-95F9-19A552D398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B70B0B-9219-0830-CACC-1AC1E202E4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89F445-AC7A-E29E-6C6A-50D934F217A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6382E61-E3AE-7C05-955B-1E85CED6EAD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59406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3F73F-4462-1680-E979-74A8B1B5BD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AF1862-357E-3EE2-8389-BB7CA5668E3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E56625-9270-0029-33BC-335F8298A9D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A9E0CEC-E4AF-0B09-B75D-1250C762F22C}"/>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170447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DC4D-B7C5-9F15-C32A-A924F26489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F5BB37-8F9A-52FF-631C-2A644C61D09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CE28924-AB53-4298-7CB3-DDC12126C267}"/>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423ABBE1-BB55-AFDB-4185-61D386EF3900}"/>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640095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www.verifiedmarketresearch.com/product/pcb-assembly-market"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arxiv.org/abs/2410.17725" TargetMode="External"/><Relationship Id="rId5" Type="http://schemas.openxmlformats.org/officeDocument/2006/relationships/hyperlink" Target="https://www.mdpi.com/2079-9292/14/6/1104" TargetMode="External"/><Relationship Id="rId4" Type="http://schemas.openxmlformats.org/officeDocument/2006/relationships/hyperlink" Target="https://www.gminsights.com/industry-analysis/printed-circuit-board-assembly-marke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410.17725"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s://zhao-yian.github.io/RTDETR/"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#2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999697"/>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rPr>
              <a:t>SMT </a:t>
            </a: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공정의 주요 불량 검출을 위한 </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방법 연구</a:t>
            </a: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a:t>
            </a:r>
            <a:r>
              <a:rPr lang="en-US" altLang="ko-KR" sz="1200" b="1" dirty="0">
                <a:solidFill>
                  <a:schemeClr val="bg1"/>
                </a:solidFill>
                <a:latin typeface="+mn-ea"/>
              </a:rPr>
              <a:t>2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A2B9-BA83-E05C-82FC-3E4D36BA8828}"/>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64601D4-B3A1-1537-BFEA-59186465B519}"/>
              </a:ext>
            </a:extLst>
          </p:cNvPr>
          <p:cNvSpPr txBox="1">
            <a:spLocks noChangeArrowheads="1"/>
          </p:cNvSpPr>
          <p:nvPr/>
        </p:nvSpPr>
        <p:spPr bwMode="auto">
          <a:xfrm>
            <a:off x="311265" y="952583"/>
            <a:ext cx="8533362" cy="32040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방법론</a:t>
            </a:r>
            <a:endParaRPr lang="en-US" altLang="ko-KR" sz="1800" kern="0" dirty="0">
              <a:solidFill>
                <a:schemeClr val="tx2"/>
              </a:solidFill>
              <a:latin typeface="+mn-ea"/>
            </a:endParaRPr>
          </a:p>
        </p:txBody>
      </p:sp>
      <p:sp>
        <p:nvSpPr>
          <p:cNvPr id="2" name="제목 1">
            <a:extLst>
              <a:ext uri="{FF2B5EF4-FFF2-40B4-BE49-F238E27FC236}">
                <a16:creationId xmlns:a16="http://schemas.microsoft.com/office/drawing/2014/main" id="{B81E391B-013E-3CA5-95F3-C1044FE2B219}"/>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C27C00DC-D5B6-DDA5-E7B9-391080A50666}"/>
              </a:ext>
            </a:extLst>
          </p:cNvPr>
          <p:cNvPicPr>
            <a:picLocks noChangeAspect="1"/>
          </p:cNvPicPr>
          <p:nvPr/>
        </p:nvPicPr>
        <p:blipFill>
          <a:blip r:embed="rId3"/>
          <a:stretch>
            <a:fillRect/>
          </a:stretch>
        </p:blipFill>
        <p:spPr>
          <a:xfrm>
            <a:off x="1587221" y="1629604"/>
            <a:ext cx="5773248" cy="4014379"/>
          </a:xfrm>
          <a:prstGeom prst="rect">
            <a:avLst/>
          </a:prstGeom>
          <a:noFill/>
          <a:ln>
            <a:noFill/>
          </a:ln>
          <a:effectLst/>
        </p:spPr>
      </p:pic>
      <p:sp>
        <p:nvSpPr>
          <p:cNvPr id="4" name="직사각형 3">
            <a:extLst>
              <a:ext uri="{FF2B5EF4-FFF2-40B4-BE49-F238E27FC236}">
                <a16:creationId xmlns:a16="http://schemas.microsoft.com/office/drawing/2014/main" id="{E6387362-8985-D23C-4255-472D162E4F60}"/>
              </a:ext>
            </a:extLst>
          </p:cNvPr>
          <p:cNvSpPr/>
          <p:nvPr/>
        </p:nvSpPr>
        <p:spPr>
          <a:xfrm>
            <a:off x="1587221" y="1607027"/>
            <a:ext cx="2772194" cy="3982394"/>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4C653F2C-3DAB-D036-9AE8-EB26E85679E2}"/>
              </a:ext>
            </a:extLst>
          </p:cNvPr>
          <p:cNvSpPr txBox="1"/>
          <p:nvPr/>
        </p:nvSpPr>
        <p:spPr>
          <a:xfrm>
            <a:off x="1874657" y="5589421"/>
            <a:ext cx="2197321" cy="307777"/>
          </a:xfrm>
          <a:prstGeom prst="rect">
            <a:avLst/>
          </a:prstGeom>
          <a:noFill/>
        </p:spPr>
        <p:txBody>
          <a:bodyPr wrap="square" rtlCol="0">
            <a:spAutoFit/>
          </a:bodyPr>
          <a:lstStyle/>
          <a:p>
            <a:r>
              <a:rPr lang="en-US" altLang="ko-KR" sz="1400" b="1" dirty="0">
                <a:solidFill>
                  <a:schemeClr val="accent1"/>
                </a:solidFill>
              </a:rPr>
              <a:t>1) </a:t>
            </a:r>
            <a:r>
              <a:rPr lang="ko-KR" altLang="en-US" sz="1400" b="1" dirty="0">
                <a:solidFill>
                  <a:schemeClr val="accent1"/>
                </a:solidFill>
              </a:rPr>
              <a:t>데이터셋 구축</a:t>
            </a:r>
          </a:p>
        </p:txBody>
      </p:sp>
      <p:sp>
        <p:nvSpPr>
          <p:cNvPr id="11" name="직사각형 10">
            <a:extLst>
              <a:ext uri="{FF2B5EF4-FFF2-40B4-BE49-F238E27FC236}">
                <a16:creationId xmlns:a16="http://schemas.microsoft.com/office/drawing/2014/main" id="{7F93E50F-19CD-C7C4-3CFD-52B7EE76567F}"/>
              </a:ext>
            </a:extLst>
          </p:cNvPr>
          <p:cNvSpPr/>
          <p:nvPr/>
        </p:nvSpPr>
        <p:spPr>
          <a:xfrm>
            <a:off x="4836460" y="2936585"/>
            <a:ext cx="2772194" cy="1980022"/>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D9CE625E-D22C-126A-EB4A-C66BFCA9BBD7}"/>
              </a:ext>
            </a:extLst>
          </p:cNvPr>
          <p:cNvSpPr txBox="1"/>
          <p:nvPr/>
        </p:nvSpPr>
        <p:spPr>
          <a:xfrm>
            <a:off x="5004572" y="4949605"/>
            <a:ext cx="2772194" cy="523220"/>
          </a:xfrm>
          <a:prstGeom prst="rect">
            <a:avLst/>
          </a:prstGeom>
          <a:noFill/>
        </p:spPr>
        <p:txBody>
          <a:bodyPr wrap="square" rtlCol="0">
            <a:spAutoFit/>
          </a:bodyPr>
          <a:lstStyle/>
          <a:p>
            <a:pPr algn="l"/>
            <a:r>
              <a:rPr lang="en-US" altLang="ko-KR" sz="1400" b="1" dirty="0">
                <a:solidFill>
                  <a:schemeClr val="accent1"/>
                </a:solidFill>
              </a:rPr>
              <a:t>2) </a:t>
            </a:r>
            <a:r>
              <a:rPr lang="ko-KR" altLang="en-US" sz="1400" b="1" dirty="0">
                <a:solidFill>
                  <a:schemeClr val="accent1"/>
                </a:solidFill>
              </a:rPr>
              <a:t>불량 검출 모델 구현 및 학습</a:t>
            </a:r>
            <a:endParaRPr lang="en-US" altLang="ko-KR" sz="1400" b="1" dirty="0">
              <a:solidFill>
                <a:schemeClr val="accent1"/>
              </a:solidFill>
            </a:endParaRPr>
          </a:p>
          <a:p>
            <a:pPr algn="l"/>
            <a:r>
              <a:rPr lang="en-US" altLang="ko-KR" sz="1400" b="1" dirty="0">
                <a:solidFill>
                  <a:schemeClr val="accent1"/>
                </a:solidFill>
              </a:rPr>
              <a:t>3) </a:t>
            </a:r>
            <a:r>
              <a:rPr lang="ko-KR" altLang="en-US" sz="1400" b="1" dirty="0">
                <a:solidFill>
                  <a:schemeClr val="accent1"/>
                </a:solidFill>
              </a:rPr>
              <a:t>성능 평가</a:t>
            </a:r>
          </a:p>
        </p:txBody>
      </p:sp>
    </p:spTree>
    <p:extLst>
      <p:ext uri="{BB962C8B-B14F-4D97-AF65-F5344CB8AC3E}">
        <p14:creationId xmlns:p14="http://schemas.microsoft.com/office/powerpoint/2010/main" val="99392081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5E42-D9CE-2016-57EB-860ED06D5C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9179900-1EC7-24AF-116B-C75CBA6B0D98}"/>
              </a:ext>
            </a:extLst>
          </p:cNvPr>
          <p:cNvSpPr txBox="1">
            <a:spLocks noChangeArrowheads="1"/>
          </p:cNvSpPr>
          <p:nvPr/>
        </p:nvSpPr>
        <p:spPr bwMode="auto">
          <a:xfrm>
            <a:off x="311265" y="952583"/>
            <a:ext cx="8533362" cy="227613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a:t>
            </a:r>
            <a:r>
              <a:rPr lang="ko-KR" altLang="en-US" sz="1600" kern="0" dirty="0">
                <a:solidFill>
                  <a:schemeClr val="tx1"/>
                </a:solidFill>
                <a:latin typeface="+mn-ea"/>
              </a:rPr>
              <a:t>이미지 수집 방법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X,Y </a:t>
            </a:r>
            <a:r>
              <a:rPr lang="ko-KR" altLang="en-US" sz="1400" kern="0" dirty="0">
                <a:solidFill>
                  <a:schemeClr val="tx1"/>
                </a:solidFill>
                <a:latin typeface="+mn-ea"/>
              </a:rPr>
              <a:t>위치를 지정하여 이동하고</a:t>
            </a:r>
            <a:r>
              <a:rPr lang="en-US" altLang="ko-KR" sz="1400" kern="0" dirty="0">
                <a:solidFill>
                  <a:schemeClr val="tx1"/>
                </a:solidFill>
                <a:latin typeface="+mn-ea"/>
              </a:rPr>
              <a:t>, </a:t>
            </a:r>
            <a:r>
              <a:rPr lang="ko-KR" altLang="en-US" sz="1400" kern="0" dirty="0">
                <a:solidFill>
                  <a:schemeClr val="tx1"/>
                </a:solidFill>
                <a:latin typeface="+mn-ea"/>
              </a:rPr>
              <a:t>해당 위치를 저장할 수 있는 촬영 지그를 이용</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함초롬바탕" panose="02030604000101010101" pitchFamily="18" charset="-127"/>
              </a:rPr>
              <a:t>납땜 불량을 정확히 촬영하기 위해</a:t>
            </a:r>
            <a:r>
              <a:rPr lang="en-US" altLang="ko-KR" sz="1400" kern="0" dirty="0">
                <a:latin typeface="함초롬바탕" panose="02030604000101010101" pitchFamily="18" charset="-127"/>
              </a:rPr>
              <a:t>, </a:t>
            </a:r>
            <a:r>
              <a:rPr lang="ko-KR" altLang="en-US" sz="1400" kern="0" dirty="0">
                <a:latin typeface="함초롬바탕" panose="02030604000101010101" pitchFamily="18" charset="-127"/>
              </a:rPr>
              <a:t>카메라를 기울여 측면을 촬영하였음</a:t>
            </a:r>
            <a:r>
              <a:rPr lang="ko-KR" altLang="en-US" sz="1400" kern="0" dirty="0">
                <a:solidFill>
                  <a:schemeClr val="tx1"/>
                </a:solidFill>
                <a:latin typeface="+mn-ea"/>
              </a:rPr>
              <a:t> </a:t>
            </a:r>
            <a:endParaRPr lang="en-US" altLang="ko-KR" sz="1400" kern="0" dirty="0">
              <a:solidFill>
                <a:schemeClr val="tx1"/>
              </a:solidFill>
              <a:latin typeface="+mn-ea"/>
            </a:endParaRPr>
          </a:p>
          <a:p>
            <a:pPr>
              <a:lnSpc>
                <a:spcPct val="130000"/>
              </a:lnSpc>
              <a:spcBef>
                <a:spcPts val="600"/>
              </a:spcBef>
            </a:pPr>
            <a:endParaRPr lang="en-US" altLang="ko-KR" sz="1800" kern="0" dirty="0">
              <a:solidFill>
                <a:schemeClr val="tx2"/>
              </a:solidFill>
            </a:endParaRPr>
          </a:p>
        </p:txBody>
      </p:sp>
      <p:sp>
        <p:nvSpPr>
          <p:cNvPr id="2" name="제목 1">
            <a:extLst>
              <a:ext uri="{FF2B5EF4-FFF2-40B4-BE49-F238E27FC236}">
                <a16:creationId xmlns:a16="http://schemas.microsoft.com/office/drawing/2014/main" id="{D1BD5499-5FDD-78EF-1476-5A911BFE527A}"/>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_x2125252240">
            <a:extLst>
              <a:ext uri="{FF2B5EF4-FFF2-40B4-BE49-F238E27FC236}">
                <a16:creationId xmlns:a16="http://schemas.microsoft.com/office/drawing/2014/main" id="{91BF76FC-07C5-5A19-A512-DDD8B302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39" y="2888330"/>
            <a:ext cx="33591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2089B55-ECD4-DDDF-A127-E222B86CFAF8}"/>
              </a:ext>
            </a:extLst>
          </p:cNvPr>
          <p:cNvPicPr>
            <a:picLocks noChangeAspect="1"/>
          </p:cNvPicPr>
          <p:nvPr/>
        </p:nvPicPr>
        <p:blipFill>
          <a:blip r:embed="rId4"/>
          <a:stretch>
            <a:fillRect/>
          </a:stretch>
        </p:blipFill>
        <p:spPr>
          <a:xfrm>
            <a:off x="4496074" y="2888330"/>
            <a:ext cx="2268778" cy="3017087"/>
          </a:xfrm>
          <a:prstGeom prst="rect">
            <a:avLst/>
          </a:prstGeom>
        </p:spPr>
      </p:pic>
      <p:pic>
        <p:nvPicPr>
          <p:cNvPr id="8" name="_x1177849632">
            <a:extLst>
              <a:ext uri="{FF2B5EF4-FFF2-40B4-BE49-F238E27FC236}">
                <a16:creationId xmlns:a16="http://schemas.microsoft.com/office/drawing/2014/main" id="{DBB3E32F-0CD3-41DB-C5C4-C3836C7A4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2027" y="3699003"/>
            <a:ext cx="1378404" cy="1633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897455-15AB-8C4E-D246-A6F358A10BA8}"/>
              </a:ext>
            </a:extLst>
          </p:cNvPr>
          <p:cNvSpPr txBox="1"/>
          <p:nvPr/>
        </p:nvSpPr>
        <p:spPr>
          <a:xfrm>
            <a:off x="6656565" y="3260282"/>
            <a:ext cx="2160024" cy="461665"/>
          </a:xfrm>
          <a:prstGeom prst="rect">
            <a:avLst/>
          </a:prstGeom>
          <a:noFill/>
        </p:spPr>
        <p:txBody>
          <a:bodyPr wrap="square">
            <a:spAutoFit/>
          </a:bodyPr>
          <a:lstStyle/>
          <a:p>
            <a:pPr marL="0" marR="0" indent="0" algn="ctr" fontAlgn="base" latinLnBrk="0"/>
            <a:r>
              <a:rPr lang="ko-KR" altLang="en-US" sz="1200" kern="0" dirty="0">
                <a:solidFill>
                  <a:schemeClr val="tx1">
                    <a:lumMod val="50000"/>
                    <a:lumOff val="50000"/>
                  </a:schemeClr>
                </a:solidFill>
                <a:latin typeface="한양신명조"/>
                <a:ea typeface="한양신명조"/>
              </a:rPr>
              <a:t>촬영용으로 사용된 </a:t>
            </a:r>
            <a:endParaRPr lang="en-US" altLang="ko-KR" sz="1200" kern="0" dirty="0">
              <a:solidFill>
                <a:schemeClr val="tx1">
                  <a:lumMod val="50000"/>
                  <a:lumOff val="50000"/>
                </a:schemeClr>
              </a:solidFill>
              <a:latin typeface="한양신명조"/>
              <a:ea typeface="한양신명조"/>
            </a:endParaRPr>
          </a:p>
          <a:p>
            <a:pPr marL="0" marR="0" indent="0" algn="ctr" fontAlgn="base" latinLnBrk="0"/>
            <a:r>
              <a:rPr lang="en-US" altLang="ko-KR" sz="1200" kern="0" spc="0" dirty="0">
                <a:solidFill>
                  <a:schemeClr val="tx1">
                    <a:lumMod val="50000"/>
                    <a:lumOff val="50000"/>
                  </a:schemeClr>
                </a:solidFill>
                <a:effectLst/>
                <a:latin typeface="한양신명조"/>
                <a:ea typeface="한양신명조"/>
              </a:rPr>
              <a:t>ELP 16MP </a:t>
            </a:r>
            <a:r>
              <a:rPr lang="ko-KR" altLang="en-US" sz="1200" kern="0" spc="0" dirty="0" err="1">
                <a:solidFill>
                  <a:schemeClr val="tx1">
                    <a:lumMod val="50000"/>
                    <a:lumOff val="50000"/>
                  </a:schemeClr>
                </a:solidFill>
                <a:effectLst/>
                <a:latin typeface="한양신명조"/>
                <a:ea typeface="한양신명조"/>
              </a:rPr>
              <a:t>웹캠</a:t>
            </a:r>
            <a:r>
              <a:rPr lang="ko-KR" altLang="en-US" sz="1200" kern="0" spc="0" dirty="0">
                <a:solidFill>
                  <a:schemeClr val="tx1">
                    <a:lumMod val="50000"/>
                    <a:lumOff val="50000"/>
                  </a:schemeClr>
                </a:solidFill>
                <a:effectLst/>
                <a:latin typeface="한양신명조"/>
                <a:ea typeface="한양신명조"/>
              </a:rPr>
              <a:t> </a:t>
            </a:r>
            <a:r>
              <a:rPr lang="en-US" altLang="ko-KR" sz="1200" kern="0" spc="0" dirty="0">
                <a:solidFill>
                  <a:schemeClr val="tx1">
                    <a:lumMod val="50000"/>
                    <a:lumOff val="50000"/>
                  </a:schemeClr>
                </a:solidFill>
                <a:effectLst/>
                <a:latin typeface="한양신명조"/>
                <a:ea typeface="한양신명조"/>
              </a:rPr>
              <a:t>UHD IMX298</a:t>
            </a:r>
            <a:endParaRPr lang="en-US" altLang="ko-KR" sz="1200" kern="0" spc="0" dirty="0">
              <a:solidFill>
                <a:schemeClr val="tx1">
                  <a:lumMod val="50000"/>
                  <a:lumOff val="50000"/>
                </a:schemeClr>
              </a:solidFill>
              <a:effectLst/>
              <a:latin typeface="한양신명조"/>
            </a:endParaRPr>
          </a:p>
        </p:txBody>
      </p:sp>
    </p:spTree>
    <p:extLst>
      <p:ext uri="{BB962C8B-B14F-4D97-AF65-F5344CB8AC3E}">
        <p14:creationId xmlns:p14="http://schemas.microsoft.com/office/powerpoint/2010/main" val="186062261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5CD42-3AED-FA2A-773A-5123C037233A}"/>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D200B730-BE97-4155-262C-29B6886AEC62}"/>
              </a:ext>
            </a:extLst>
          </p:cNvPr>
          <p:cNvSpPr txBox="1">
            <a:spLocks noChangeArrowheads="1"/>
          </p:cNvSpPr>
          <p:nvPr/>
        </p:nvSpPr>
        <p:spPr bwMode="auto">
          <a:xfrm>
            <a:off x="338400" y="908972"/>
            <a:ext cx="8533362" cy="271760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충북 청주시 소재의 특정 </a:t>
            </a:r>
            <a:r>
              <a:rPr lang="en-US" altLang="ko-KR" sz="1400" kern="0" dirty="0">
                <a:solidFill>
                  <a:schemeClr val="tx1"/>
                </a:solidFill>
                <a:latin typeface="+mn-ea"/>
              </a:rPr>
              <a:t>SMT </a:t>
            </a:r>
            <a:r>
              <a:rPr lang="ko-KR" altLang="en-US" sz="1400" kern="0" dirty="0">
                <a:solidFill>
                  <a:schemeClr val="tx1"/>
                </a:solidFill>
                <a:latin typeface="+mn-ea"/>
              </a:rPr>
              <a:t>제조업체에서 약 </a:t>
            </a:r>
            <a:r>
              <a:rPr lang="en-US" altLang="ko-KR" sz="1400" kern="0" dirty="0">
                <a:solidFill>
                  <a:schemeClr val="tx1"/>
                </a:solidFill>
                <a:latin typeface="+mn-ea"/>
              </a:rPr>
              <a:t>1</a:t>
            </a:r>
            <a:r>
              <a:rPr lang="ko-KR" altLang="en-US" sz="1400" kern="0" dirty="0">
                <a:solidFill>
                  <a:schemeClr val="tx1"/>
                </a:solidFill>
                <a:latin typeface="+mn-ea"/>
              </a:rPr>
              <a:t>개월간</a:t>
            </a:r>
            <a:r>
              <a:rPr lang="en-US" altLang="ko-KR" sz="1400" kern="0" dirty="0">
                <a:solidFill>
                  <a:schemeClr val="tx1"/>
                </a:solidFill>
                <a:latin typeface="+mn-ea"/>
              </a:rPr>
              <a:t>((2023</a:t>
            </a:r>
            <a:r>
              <a:rPr lang="ko-KR" altLang="en-US" sz="1400" kern="0" dirty="0">
                <a:solidFill>
                  <a:schemeClr val="tx1"/>
                </a:solidFill>
                <a:latin typeface="+mn-ea"/>
              </a:rPr>
              <a:t>년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1</a:t>
            </a:r>
            <a:r>
              <a:rPr lang="ko-KR" altLang="en-US" sz="1400" kern="0" dirty="0">
                <a:solidFill>
                  <a:schemeClr val="tx1"/>
                </a:solidFill>
                <a:latin typeface="+mn-ea"/>
              </a:rPr>
              <a:t>일부터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31</a:t>
            </a:r>
            <a:r>
              <a:rPr lang="ko-KR" altLang="en-US" sz="1400" kern="0" dirty="0">
                <a:solidFill>
                  <a:schemeClr val="tx1"/>
                </a:solidFill>
                <a:latin typeface="+mn-ea"/>
              </a:rPr>
              <a:t>일까지</a:t>
            </a:r>
            <a:r>
              <a:rPr lang="en-US" altLang="ko-KR" sz="1400" kern="0" dirty="0">
                <a:solidFill>
                  <a:schemeClr val="tx1"/>
                </a:solidFill>
                <a:latin typeface="+mn-ea"/>
              </a:rPr>
              <a:t>)</a:t>
            </a:r>
            <a:r>
              <a:rPr lang="ko-KR" altLang="en-US" sz="1400" kern="0" dirty="0">
                <a:solidFill>
                  <a:schemeClr val="tx1"/>
                </a:solidFill>
                <a:latin typeface="+mn-ea"/>
              </a:rPr>
              <a:t> 실제로 발생한 불량 내역을 아래와 같이 정리함 </a:t>
            </a:r>
            <a:r>
              <a:rPr lang="en-US" altLang="ko-KR" sz="1400" kern="0" dirty="0">
                <a:solidFill>
                  <a:schemeClr val="tx1"/>
                </a:solidFill>
                <a:latin typeface="+mn-ea"/>
              </a:rPr>
              <a:t>(</a:t>
            </a:r>
            <a:r>
              <a:rPr lang="ko-KR" altLang="en-US" sz="1400" kern="0" dirty="0">
                <a:solidFill>
                  <a:schemeClr val="tx1"/>
                </a:solidFill>
                <a:latin typeface="+mn-ea"/>
              </a:rPr>
              <a:t>최종 육안 검사 판정 결과 기준</a:t>
            </a:r>
            <a:r>
              <a:rPr lang="en-US" altLang="ko-KR" sz="14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전체 모듈</a:t>
            </a:r>
            <a:r>
              <a:rPr lang="en-US" altLang="ko-KR" sz="1400" kern="0" dirty="0">
                <a:solidFill>
                  <a:schemeClr val="tx1"/>
                </a:solidFill>
                <a:latin typeface="+mn-ea"/>
              </a:rPr>
              <a:t>(</a:t>
            </a:r>
            <a:r>
              <a:rPr lang="ko-KR" altLang="en-US" sz="1400" kern="0" dirty="0">
                <a:solidFill>
                  <a:schemeClr val="tx1"/>
                </a:solidFill>
                <a:latin typeface="+mn-ea"/>
              </a:rPr>
              <a:t>제품</a:t>
            </a:r>
            <a:r>
              <a:rPr lang="en-US" altLang="ko-KR" sz="1400" kern="0" dirty="0">
                <a:solidFill>
                  <a:schemeClr val="tx1"/>
                </a:solidFill>
                <a:latin typeface="+mn-ea"/>
              </a:rPr>
              <a:t>)</a:t>
            </a:r>
            <a:r>
              <a:rPr lang="ko-KR" altLang="en-US" sz="1400" kern="0" dirty="0">
                <a:solidFill>
                  <a:schemeClr val="tx1"/>
                </a:solidFill>
                <a:latin typeface="+mn-ea"/>
              </a:rPr>
              <a:t>의 개수는 약 </a:t>
            </a:r>
            <a:r>
              <a:rPr lang="en-US" altLang="ko-KR" sz="1400" kern="0" dirty="0">
                <a:solidFill>
                  <a:schemeClr val="tx1"/>
                </a:solidFill>
                <a:latin typeface="+mn-ea"/>
              </a:rPr>
              <a:t>7</a:t>
            </a:r>
            <a:r>
              <a:rPr lang="ko-KR" altLang="en-US" sz="1400" kern="0" dirty="0" err="1">
                <a:solidFill>
                  <a:schemeClr val="tx1"/>
                </a:solidFill>
                <a:latin typeface="+mn-ea"/>
              </a:rPr>
              <a:t>만여개</a:t>
            </a:r>
            <a:r>
              <a:rPr lang="ko-KR" altLang="en-US" sz="1400" kern="0" dirty="0">
                <a:solidFill>
                  <a:schemeClr val="tx1"/>
                </a:solidFill>
                <a:latin typeface="+mn-ea"/>
              </a:rPr>
              <a:t> 이고 </a:t>
            </a:r>
            <a:r>
              <a:rPr lang="en-US" altLang="ko-KR" sz="1400" kern="0" dirty="0">
                <a:solidFill>
                  <a:schemeClr val="tx1"/>
                </a:solidFill>
                <a:latin typeface="+mn-ea"/>
              </a:rPr>
              <a:t>17</a:t>
            </a:r>
            <a:r>
              <a:rPr lang="ko-KR" altLang="en-US" sz="1400" kern="0" dirty="0">
                <a:solidFill>
                  <a:schemeClr val="tx1"/>
                </a:solidFill>
                <a:latin typeface="+mn-ea"/>
              </a:rPr>
              <a:t>가지의 제품이 생산 되었으며</a:t>
            </a:r>
            <a:r>
              <a:rPr lang="en-US" altLang="ko-KR" sz="1400" kern="0" dirty="0">
                <a:solidFill>
                  <a:schemeClr val="tx1"/>
                </a:solidFill>
                <a:latin typeface="+mn-ea"/>
              </a:rPr>
              <a:t>, AOI </a:t>
            </a:r>
            <a:r>
              <a:rPr lang="ko-KR" altLang="en-US" sz="1400" kern="0" dirty="0">
                <a:solidFill>
                  <a:schemeClr val="tx1"/>
                </a:solidFill>
                <a:latin typeface="+mn-ea"/>
              </a:rPr>
              <a:t>기준 약 </a:t>
            </a:r>
            <a:r>
              <a:rPr lang="en-US" altLang="ko-KR" sz="1400" kern="0" dirty="0">
                <a:solidFill>
                  <a:schemeClr val="tx1"/>
                </a:solidFill>
                <a:latin typeface="+mn-ea"/>
              </a:rPr>
              <a:t>5</a:t>
            </a:r>
            <a:r>
              <a:rPr lang="ko-KR" altLang="en-US" sz="1400" kern="0" dirty="0">
                <a:solidFill>
                  <a:schemeClr val="tx1"/>
                </a:solidFill>
                <a:latin typeface="+mn-ea"/>
              </a:rPr>
              <a:t>백만개의 부품을 검사하였음</a:t>
            </a:r>
            <a:r>
              <a:rPr lang="en-US" altLang="ko-KR" sz="1400" kern="0" dirty="0">
                <a:solidFill>
                  <a:schemeClr val="tx1"/>
                </a:solidFill>
                <a:latin typeface="+mn-ea"/>
              </a:rPr>
              <a:t>. </a:t>
            </a:r>
            <a:r>
              <a:rPr lang="ko-KR" altLang="en-US" sz="1400" kern="0" dirty="0">
                <a:solidFill>
                  <a:schemeClr val="tx1"/>
                </a:solidFill>
                <a:latin typeface="+mn-ea"/>
              </a:rPr>
              <a:t>이 중</a:t>
            </a:r>
            <a:r>
              <a:rPr lang="en-US" altLang="ko-KR" sz="1400" kern="0" dirty="0">
                <a:solidFill>
                  <a:schemeClr val="tx1"/>
                </a:solidFill>
                <a:latin typeface="+mn-ea"/>
              </a:rPr>
              <a:t>, </a:t>
            </a:r>
            <a:r>
              <a:rPr lang="ko-KR" altLang="en-US" sz="1400" kern="0" dirty="0">
                <a:solidFill>
                  <a:schemeClr val="tx1"/>
                </a:solidFill>
                <a:latin typeface="+mn-ea"/>
              </a:rPr>
              <a:t>최종 불량으로 판정된 건수는 </a:t>
            </a:r>
            <a:r>
              <a:rPr lang="en-US" altLang="ko-KR" sz="1400" kern="0" dirty="0">
                <a:solidFill>
                  <a:schemeClr val="tx1"/>
                </a:solidFill>
                <a:latin typeface="+mn-ea"/>
              </a:rPr>
              <a:t>942</a:t>
            </a:r>
            <a:r>
              <a:rPr lang="ko-KR" altLang="en-US" sz="1400" kern="0" dirty="0">
                <a:solidFill>
                  <a:schemeClr val="tx1"/>
                </a:solidFill>
                <a:latin typeface="+mn-ea"/>
              </a:rPr>
              <a:t>건이었고</a:t>
            </a:r>
            <a:r>
              <a:rPr lang="en-US" altLang="ko-KR" sz="1400" kern="0" dirty="0">
                <a:solidFill>
                  <a:schemeClr val="tx1"/>
                </a:solidFill>
                <a:latin typeface="+mn-ea"/>
              </a:rPr>
              <a:t>, 170</a:t>
            </a:r>
            <a:r>
              <a:rPr lang="ko-KR" altLang="en-US" sz="1400" kern="0" dirty="0">
                <a:solidFill>
                  <a:schemeClr val="tx1"/>
                </a:solidFill>
                <a:latin typeface="+mn-ea"/>
              </a:rPr>
              <a:t>여개의 제품이 폐기되었음 </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916ABA9E-AE21-B30D-75E4-BFB5A37450B0}"/>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342A9C87-44C2-4F1A-8682-A15761CB47C4}"/>
              </a:ext>
            </a:extLst>
          </p:cNvPr>
          <p:cNvPicPr>
            <a:picLocks noChangeAspect="1"/>
          </p:cNvPicPr>
          <p:nvPr/>
        </p:nvPicPr>
        <p:blipFill>
          <a:blip r:embed="rId3"/>
          <a:stretch>
            <a:fillRect/>
          </a:stretch>
        </p:blipFill>
        <p:spPr>
          <a:xfrm>
            <a:off x="2771980" y="3338999"/>
            <a:ext cx="4147165" cy="2887582"/>
          </a:xfrm>
          <a:prstGeom prst="rect">
            <a:avLst/>
          </a:prstGeom>
        </p:spPr>
      </p:pic>
    </p:spTree>
    <p:extLst>
      <p:ext uri="{BB962C8B-B14F-4D97-AF65-F5344CB8AC3E}">
        <p14:creationId xmlns:p14="http://schemas.microsoft.com/office/powerpoint/2010/main" val="13769203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63EA-8995-4AB2-50F9-1270FC3623D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076F134-B8A0-19B1-F02D-E7A25C58AD0E}"/>
              </a:ext>
            </a:extLst>
          </p:cNvPr>
          <p:cNvSpPr txBox="1">
            <a:spLocks noChangeArrowheads="1"/>
          </p:cNvSpPr>
          <p:nvPr/>
        </p:nvSpPr>
        <p:spPr bwMode="auto">
          <a:xfrm>
            <a:off x="338400" y="908972"/>
            <a:ext cx="8533362" cy="24375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불량 내역 중</a:t>
            </a:r>
            <a:r>
              <a:rPr lang="en-US" altLang="ko-KR" sz="1400" kern="0" dirty="0">
                <a:solidFill>
                  <a:schemeClr val="tx1"/>
                </a:solidFill>
                <a:latin typeface="+mn-ea"/>
              </a:rPr>
              <a:t>, </a:t>
            </a:r>
            <a:r>
              <a:rPr lang="ko-KR" altLang="en-US" sz="1400" kern="0" dirty="0">
                <a:solidFill>
                  <a:schemeClr val="tx1"/>
                </a:solidFill>
                <a:latin typeface="+mn-ea"/>
              </a:rPr>
              <a:t>본 실험에서 검출 및 분류할 불량의 유형은 총 </a:t>
            </a:r>
            <a:r>
              <a:rPr lang="en-US" altLang="ko-KR" sz="1400" kern="0" dirty="0">
                <a:solidFill>
                  <a:schemeClr val="tx1"/>
                </a:solidFill>
                <a:latin typeface="+mn-ea"/>
              </a:rPr>
              <a:t>7</a:t>
            </a:r>
            <a:r>
              <a:rPr lang="ko-KR" altLang="en-US" sz="1400" kern="0" dirty="0">
                <a:solidFill>
                  <a:schemeClr val="tx1"/>
                </a:solidFill>
                <a:latin typeface="+mn-ea"/>
              </a:rPr>
              <a:t>가지로 아래의 표와 같으며</a:t>
            </a:r>
            <a:r>
              <a:rPr lang="en-US" altLang="ko-KR" sz="1400" kern="0" dirty="0">
                <a:solidFill>
                  <a:schemeClr val="tx1"/>
                </a:solidFill>
                <a:latin typeface="+mn-ea"/>
              </a:rPr>
              <a:t>, </a:t>
            </a:r>
            <a:r>
              <a:rPr lang="ko-KR" altLang="en-US" sz="1400" kern="0" dirty="0">
                <a:solidFill>
                  <a:schemeClr val="tx1"/>
                </a:solidFill>
                <a:latin typeface="+mn-ea"/>
              </a:rPr>
              <a:t>해당 불량 유형을 선별한 기준은 불량 발생 내역 자료를 제공한 </a:t>
            </a:r>
            <a:r>
              <a:rPr lang="en-US" altLang="ko-KR" sz="1400" kern="0" dirty="0">
                <a:solidFill>
                  <a:schemeClr val="tx1"/>
                </a:solidFill>
                <a:latin typeface="+mn-ea"/>
              </a:rPr>
              <a:t>SMT </a:t>
            </a:r>
            <a:r>
              <a:rPr lang="ko-KR" altLang="en-US" sz="1400" kern="0" dirty="0">
                <a:solidFill>
                  <a:schemeClr val="tx1"/>
                </a:solidFill>
                <a:latin typeface="+mn-ea"/>
              </a:rPr>
              <a:t>제조기업의 요청에 의해 결정</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공정 중 발생한 불량 시료를 대량으로 획득하는 것은 불가능하므로</a:t>
            </a:r>
            <a:r>
              <a:rPr lang="en-US" altLang="ko-KR" sz="1400" kern="0" dirty="0">
                <a:solidFill>
                  <a:schemeClr val="tx1"/>
                </a:solidFill>
                <a:latin typeface="+mn-ea"/>
              </a:rPr>
              <a:t>, </a:t>
            </a:r>
            <a:r>
              <a:rPr lang="ko-KR" altLang="en-US" sz="1400" kern="0" dirty="0">
                <a:solidFill>
                  <a:schemeClr val="tx1"/>
                </a:solidFill>
                <a:latin typeface="+mn-ea"/>
              </a:rPr>
              <a:t>불량 유형에 맞는 시료를 직접 제작하였으며</a:t>
            </a:r>
            <a:r>
              <a:rPr lang="en-US" altLang="ko-KR" sz="1400" kern="0" dirty="0">
                <a:solidFill>
                  <a:schemeClr val="tx1"/>
                </a:solidFill>
                <a:latin typeface="+mn-ea"/>
              </a:rPr>
              <a:t>, </a:t>
            </a:r>
            <a:r>
              <a:rPr lang="ko-KR" altLang="en-US" sz="1400" kern="0" dirty="0">
                <a:solidFill>
                  <a:schemeClr val="tx1"/>
                </a:solidFill>
                <a:latin typeface="+mn-ea"/>
              </a:rPr>
              <a:t>제작한 모습 중 일부는 아래</a:t>
            </a:r>
            <a:r>
              <a:rPr lang="en-US" altLang="ko-KR" sz="1400" kern="0" dirty="0">
                <a:solidFill>
                  <a:schemeClr val="tx1"/>
                </a:solidFill>
                <a:latin typeface="+mn-ea"/>
              </a:rPr>
              <a:t>(</a:t>
            </a:r>
            <a:r>
              <a:rPr lang="ko-KR" altLang="en-US" sz="1400" kern="0" dirty="0">
                <a:solidFill>
                  <a:schemeClr val="tx1"/>
                </a:solidFill>
                <a:latin typeface="+mn-ea"/>
              </a:rPr>
              <a:t>오른쪽</a:t>
            </a:r>
            <a:r>
              <a:rPr lang="en-US" altLang="ko-KR" sz="1400" kern="0" dirty="0">
                <a:solidFill>
                  <a:schemeClr val="tx1"/>
                </a:solidFill>
                <a:latin typeface="+mn-ea"/>
              </a:rPr>
              <a:t>)</a:t>
            </a:r>
            <a:r>
              <a:rPr lang="ko-KR" altLang="en-US" sz="1400" kern="0" dirty="0">
                <a:solidFill>
                  <a:schemeClr val="tx1"/>
                </a:solidFill>
                <a:latin typeface="+mn-ea"/>
              </a:rPr>
              <a:t>와 같음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EAEF970-43D4-61E9-1435-6D329C6C3AC3}"/>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그림 4">
            <a:extLst>
              <a:ext uri="{FF2B5EF4-FFF2-40B4-BE49-F238E27FC236}">
                <a16:creationId xmlns:a16="http://schemas.microsoft.com/office/drawing/2014/main" id="{733DD078-C958-5C48-588B-7A02C3ABD43B}"/>
              </a:ext>
            </a:extLst>
          </p:cNvPr>
          <p:cNvPicPr>
            <a:picLocks noChangeAspect="1"/>
          </p:cNvPicPr>
          <p:nvPr/>
        </p:nvPicPr>
        <p:blipFill>
          <a:blip r:embed="rId3"/>
          <a:stretch>
            <a:fillRect/>
          </a:stretch>
        </p:blipFill>
        <p:spPr>
          <a:xfrm>
            <a:off x="691432" y="3549211"/>
            <a:ext cx="4003181" cy="2470980"/>
          </a:xfrm>
          <a:prstGeom prst="rect">
            <a:avLst/>
          </a:prstGeom>
        </p:spPr>
      </p:pic>
      <p:grpSp>
        <p:nvGrpSpPr>
          <p:cNvPr id="6" name="그룹 5">
            <a:extLst>
              <a:ext uri="{FF2B5EF4-FFF2-40B4-BE49-F238E27FC236}">
                <a16:creationId xmlns:a16="http://schemas.microsoft.com/office/drawing/2014/main" id="{B9EF5773-6C43-A3A2-FF12-86CFF0E18997}"/>
              </a:ext>
            </a:extLst>
          </p:cNvPr>
          <p:cNvGrpSpPr/>
          <p:nvPr/>
        </p:nvGrpSpPr>
        <p:grpSpPr>
          <a:xfrm>
            <a:off x="4694613" y="3969006"/>
            <a:ext cx="4445499" cy="1710019"/>
            <a:chOff x="1458719" y="1825943"/>
            <a:chExt cx="6226562" cy="2444249"/>
          </a:xfrm>
        </p:grpSpPr>
        <p:pic>
          <p:nvPicPr>
            <p:cNvPr id="8" name="그림 7">
              <a:extLst>
                <a:ext uri="{FF2B5EF4-FFF2-40B4-BE49-F238E27FC236}">
                  <a16:creationId xmlns:a16="http://schemas.microsoft.com/office/drawing/2014/main" id="{E250BE25-B368-6E04-9692-FAC3CB812C9B}"/>
                </a:ext>
              </a:extLst>
            </p:cNvPr>
            <p:cNvPicPr>
              <a:picLocks noChangeAspect="1"/>
            </p:cNvPicPr>
            <p:nvPr/>
          </p:nvPicPr>
          <p:blipFill>
            <a:blip r:embed="rId4"/>
            <a:stretch>
              <a:fillRect/>
            </a:stretch>
          </p:blipFill>
          <p:spPr>
            <a:xfrm>
              <a:off x="1458719" y="1825943"/>
              <a:ext cx="6226562" cy="1211392"/>
            </a:xfrm>
            <a:prstGeom prst="rect">
              <a:avLst/>
            </a:prstGeom>
          </p:spPr>
        </p:pic>
        <p:pic>
          <p:nvPicPr>
            <p:cNvPr id="9" name="그림 8">
              <a:extLst>
                <a:ext uri="{FF2B5EF4-FFF2-40B4-BE49-F238E27FC236}">
                  <a16:creationId xmlns:a16="http://schemas.microsoft.com/office/drawing/2014/main" id="{3DCA4E7C-8BB2-0E70-75E5-40122CA7448D}"/>
                </a:ext>
              </a:extLst>
            </p:cNvPr>
            <p:cNvPicPr>
              <a:picLocks noChangeAspect="1"/>
            </p:cNvPicPr>
            <p:nvPr/>
          </p:nvPicPr>
          <p:blipFill>
            <a:blip r:embed="rId5"/>
            <a:stretch>
              <a:fillRect/>
            </a:stretch>
          </p:blipFill>
          <p:spPr>
            <a:xfrm>
              <a:off x="2051720" y="3019873"/>
              <a:ext cx="4574629" cy="1250319"/>
            </a:xfrm>
            <a:prstGeom prst="rect">
              <a:avLst/>
            </a:prstGeom>
          </p:spPr>
        </p:pic>
        <p:sp>
          <p:nvSpPr>
            <p:cNvPr id="10" name="직사각형 9">
              <a:extLst>
                <a:ext uri="{FF2B5EF4-FFF2-40B4-BE49-F238E27FC236}">
                  <a16:creationId xmlns:a16="http://schemas.microsoft.com/office/drawing/2014/main" id="{8C09D6C5-FB0F-EAAC-8335-44D5E0EF4A98}"/>
                </a:ext>
              </a:extLst>
            </p:cNvPr>
            <p:cNvSpPr/>
            <p:nvPr/>
          </p:nvSpPr>
          <p:spPr>
            <a:xfrm>
              <a:off x="1979712" y="1825943"/>
              <a:ext cx="432048" cy="8667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17E5562-4FEF-7916-00D3-9C5F314BD178}"/>
                </a:ext>
              </a:extLst>
            </p:cNvPr>
            <p:cNvSpPr/>
            <p:nvPr/>
          </p:nvSpPr>
          <p:spPr>
            <a:xfrm>
              <a:off x="3563888" y="2182641"/>
              <a:ext cx="432048" cy="5100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8886011-6336-D550-8F18-790CF6C1DBDE}"/>
                </a:ext>
              </a:extLst>
            </p:cNvPr>
            <p:cNvSpPr/>
            <p:nvPr/>
          </p:nvSpPr>
          <p:spPr>
            <a:xfrm>
              <a:off x="5148064" y="1936284"/>
              <a:ext cx="432048" cy="8117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C4D0978-2B46-85B0-DAF6-ECFCD4CB095F}"/>
                </a:ext>
              </a:extLst>
            </p:cNvPr>
            <p:cNvSpPr/>
            <p:nvPr/>
          </p:nvSpPr>
          <p:spPr>
            <a:xfrm>
              <a:off x="6630812" y="2110043"/>
              <a:ext cx="432048"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C07F50E1-7800-58E8-CE4D-86699B1C6C61}"/>
                </a:ext>
              </a:extLst>
            </p:cNvPr>
            <p:cNvSpPr/>
            <p:nvPr/>
          </p:nvSpPr>
          <p:spPr>
            <a:xfrm>
              <a:off x="2411760" y="3287968"/>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45E3876-CF19-C873-AA9D-0FD7D3955DAB}"/>
                </a:ext>
              </a:extLst>
            </p:cNvPr>
            <p:cNvSpPr/>
            <p:nvPr/>
          </p:nvSpPr>
          <p:spPr>
            <a:xfrm>
              <a:off x="3791744" y="3287360"/>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4AE531F-C98F-0242-03B4-602BC374BB7B}"/>
                </a:ext>
              </a:extLst>
            </p:cNvPr>
            <p:cNvSpPr/>
            <p:nvPr/>
          </p:nvSpPr>
          <p:spPr>
            <a:xfrm>
              <a:off x="5626313" y="3248978"/>
              <a:ext cx="553527" cy="7560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564501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AF1C-3B4B-496E-E914-BBB6BFF37CA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2CC6058-AC29-BD1A-8A37-737086A26FA2}"/>
              </a:ext>
            </a:extLst>
          </p:cNvPr>
          <p:cNvSpPr txBox="1">
            <a:spLocks noChangeArrowheads="1"/>
          </p:cNvSpPr>
          <p:nvPr/>
        </p:nvSpPr>
        <p:spPr bwMode="auto">
          <a:xfrm>
            <a:off x="311265" y="952583"/>
            <a:ext cx="8533362" cy="410567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지그를 통해 획득한 이미지들은 불량 발생 부위를 중심으로 </a:t>
            </a:r>
            <a:r>
              <a:rPr lang="en-US" altLang="ko-KR" sz="1400" kern="0" dirty="0">
                <a:solidFill>
                  <a:schemeClr val="tx1"/>
                </a:solidFill>
                <a:latin typeface="+mn-ea"/>
              </a:rPr>
              <a:t>640x640</a:t>
            </a:r>
            <a:r>
              <a:rPr lang="ko-KR" altLang="en-US" sz="1400" kern="0" dirty="0">
                <a:solidFill>
                  <a:schemeClr val="tx1"/>
                </a:solidFill>
                <a:latin typeface="+mn-ea"/>
              </a:rPr>
              <a:t>의 크기로 잘라내었으며</a:t>
            </a:r>
            <a:r>
              <a:rPr lang="en-US" altLang="ko-KR" sz="1400" kern="0" dirty="0">
                <a:solidFill>
                  <a:schemeClr val="tx1"/>
                </a:solidFill>
                <a:latin typeface="+mn-ea"/>
              </a:rPr>
              <a:t>, </a:t>
            </a:r>
            <a:r>
              <a:rPr lang="ko-KR" altLang="en-US" sz="1400" kern="0" dirty="0">
                <a:solidFill>
                  <a:schemeClr val="tx1"/>
                </a:solidFill>
                <a:latin typeface="+mn-ea"/>
              </a:rPr>
              <a:t>불량 시료마다 카메라가 </a:t>
            </a:r>
            <a:r>
              <a:rPr lang="en-US" altLang="ko-KR" sz="1400" kern="0" dirty="0">
                <a:solidFill>
                  <a:schemeClr val="tx1"/>
                </a:solidFill>
                <a:latin typeface="+mn-ea"/>
              </a:rPr>
              <a:t>0°/ 90°/180°/270°</a:t>
            </a:r>
            <a:r>
              <a:rPr lang="ko-KR" altLang="en-US" sz="1400" kern="0" dirty="0">
                <a:solidFill>
                  <a:schemeClr val="tx1"/>
                </a:solidFill>
                <a:latin typeface="+mn-ea"/>
              </a:rPr>
              <a:t>씩 </a:t>
            </a:r>
            <a:r>
              <a:rPr lang="en-US" altLang="ko-KR" sz="1400" kern="0" dirty="0">
                <a:solidFill>
                  <a:schemeClr val="tx1"/>
                </a:solidFill>
                <a:latin typeface="+mn-ea"/>
              </a:rPr>
              <a:t>90°</a:t>
            </a:r>
            <a:r>
              <a:rPr lang="ko-KR" altLang="en-US" sz="1400" kern="0" dirty="0">
                <a:solidFill>
                  <a:schemeClr val="tx1"/>
                </a:solidFill>
                <a:latin typeface="+mn-ea"/>
              </a:rPr>
              <a:t>각도로 회전하여 총 </a:t>
            </a:r>
            <a:r>
              <a:rPr lang="en-US" altLang="ko-KR" sz="1400" kern="0" dirty="0">
                <a:solidFill>
                  <a:schemeClr val="tx1"/>
                </a:solidFill>
                <a:latin typeface="+mn-ea"/>
              </a:rPr>
              <a:t>4</a:t>
            </a:r>
            <a:r>
              <a:rPr lang="ko-KR" altLang="en-US" sz="1400" kern="0" dirty="0">
                <a:solidFill>
                  <a:schemeClr val="tx1"/>
                </a:solidFill>
                <a:latin typeface="+mn-ea"/>
              </a:rPr>
              <a:t>회 촬영함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4</a:t>
            </a:r>
            <a:r>
              <a:rPr lang="ko-KR" altLang="en-US" sz="1400" kern="0" dirty="0">
                <a:solidFill>
                  <a:schemeClr val="tx1"/>
                </a:solidFill>
                <a:latin typeface="+mn-ea"/>
              </a:rPr>
              <a:t>장의 이미지 중 실제 학습용으로 쓰인 이미지는 해당 불량 잘 드러나는 </a:t>
            </a:r>
            <a:r>
              <a:rPr lang="en-US" altLang="ko-KR" sz="1400" kern="0" dirty="0">
                <a:solidFill>
                  <a:schemeClr val="tx1"/>
                </a:solidFill>
                <a:latin typeface="+mn-ea"/>
              </a:rPr>
              <a:t>1~2</a:t>
            </a:r>
            <a:r>
              <a:rPr lang="ko-KR" altLang="en-US" sz="1400" kern="0" dirty="0">
                <a:solidFill>
                  <a:schemeClr val="tx1"/>
                </a:solidFill>
                <a:latin typeface="+mn-ea"/>
              </a:rPr>
              <a:t>장의 이미지만을 사용하거나</a:t>
            </a:r>
            <a:r>
              <a:rPr lang="en-US" altLang="ko-KR" sz="1400" kern="0" dirty="0">
                <a:solidFill>
                  <a:schemeClr val="tx1"/>
                </a:solidFill>
                <a:latin typeface="+mn-ea"/>
              </a:rPr>
              <a:t>, 4</a:t>
            </a:r>
            <a:r>
              <a:rPr lang="ko-KR" altLang="en-US" sz="1400" kern="0" dirty="0">
                <a:solidFill>
                  <a:schemeClr val="tx1"/>
                </a:solidFill>
                <a:latin typeface="+mn-ea"/>
              </a:rPr>
              <a:t>장의 이미지를 모두 사용하는 경우도 있었음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아래와 같이 총 </a:t>
            </a:r>
            <a:r>
              <a:rPr lang="en-US" altLang="ko-KR" sz="1400" kern="0" dirty="0">
                <a:solidFill>
                  <a:schemeClr val="tx1"/>
                </a:solidFill>
                <a:latin typeface="+mn-ea"/>
              </a:rPr>
              <a:t>7,341</a:t>
            </a:r>
            <a:r>
              <a:rPr lang="ko-KR" altLang="en-US" sz="1400" kern="0" dirty="0">
                <a:solidFill>
                  <a:schemeClr val="tx1"/>
                </a:solidFill>
                <a:latin typeface="+mn-ea"/>
              </a:rPr>
              <a:t>개의 인스턴스를 갖는 데이터셋을 구축하였으며</a:t>
            </a:r>
            <a:r>
              <a:rPr lang="en-US" altLang="ko-KR" sz="1400" kern="0" dirty="0">
                <a:solidFill>
                  <a:schemeClr val="tx1"/>
                </a:solidFill>
                <a:latin typeface="+mn-ea"/>
              </a:rPr>
              <a:t>, </a:t>
            </a:r>
            <a:r>
              <a:rPr lang="en-US" altLang="ko-KR" sz="1400" kern="0" dirty="0" err="1">
                <a:solidFill>
                  <a:schemeClr val="tx1"/>
                </a:solidFill>
                <a:latin typeface="+mn-ea"/>
              </a:rPr>
              <a:t>train:val:test</a:t>
            </a:r>
            <a:r>
              <a:rPr lang="ko-KR" altLang="en-US" sz="1400" kern="0" dirty="0">
                <a:solidFill>
                  <a:schemeClr val="tx1"/>
                </a:solidFill>
                <a:latin typeface="+mn-ea"/>
              </a:rPr>
              <a:t>의 비율을 약 </a:t>
            </a:r>
            <a:r>
              <a:rPr lang="en-US" altLang="ko-KR" sz="1400" kern="0" dirty="0">
                <a:solidFill>
                  <a:schemeClr val="tx1"/>
                </a:solidFill>
                <a:latin typeface="+mn-ea"/>
              </a:rPr>
              <a:t>6:2:2</a:t>
            </a:r>
            <a:r>
              <a:rPr lang="ko-KR" altLang="en-US" sz="1400" kern="0" dirty="0">
                <a:solidFill>
                  <a:schemeClr val="tx1"/>
                </a:solidFill>
                <a:latin typeface="+mn-ea"/>
              </a:rPr>
              <a:t>로 나누었음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6E031346-9469-4641-85EB-FCA104850EF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491374F1-FB4A-69A9-C0F9-ECBECBD84AC6}"/>
              </a:ext>
            </a:extLst>
          </p:cNvPr>
          <p:cNvPicPr>
            <a:picLocks noChangeAspect="1"/>
          </p:cNvPicPr>
          <p:nvPr/>
        </p:nvPicPr>
        <p:blipFill>
          <a:blip r:embed="rId3"/>
          <a:stretch>
            <a:fillRect/>
          </a:stretch>
        </p:blipFill>
        <p:spPr>
          <a:xfrm>
            <a:off x="1871970" y="3338999"/>
            <a:ext cx="4198548" cy="1080012"/>
          </a:xfrm>
          <a:prstGeom prst="rect">
            <a:avLst/>
          </a:prstGeom>
        </p:spPr>
      </p:pic>
      <p:pic>
        <p:nvPicPr>
          <p:cNvPr id="11" name="그림 10">
            <a:extLst>
              <a:ext uri="{FF2B5EF4-FFF2-40B4-BE49-F238E27FC236}">
                <a16:creationId xmlns:a16="http://schemas.microsoft.com/office/drawing/2014/main" id="{0A8488BE-913F-5EF1-5669-1325B65B7D1B}"/>
              </a:ext>
            </a:extLst>
          </p:cNvPr>
          <p:cNvPicPr>
            <a:picLocks noChangeAspect="1"/>
          </p:cNvPicPr>
          <p:nvPr/>
        </p:nvPicPr>
        <p:blipFill>
          <a:blip r:embed="rId4"/>
          <a:stretch>
            <a:fillRect/>
          </a:stretch>
        </p:blipFill>
        <p:spPr>
          <a:xfrm>
            <a:off x="2510108" y="4815034"/>
            <a:ext cx="6346134" cy="808750"/>
          </a:xfrm>
          <a:prstGeom prst="rect">
            <a:avLst/>
          </a:prstGeom>
        </p:spPr>
      </p:pic>
      <p:sp>
        <p:nvSpPr>
          <p:cNvPr id="12" name="TextBox 11">
            <a:extLst>
              <a:ext uri="{FF2B5EF4-FFF2-40B4-BE49-F238E27FC236}">
                <a16:creationId xmlns:a16="http://schemas.microsoft.com/office/drawing/2014/main" id="{EF9733E1-3C1B-03D2-B28E-E8BADC3DDBD7}"/>
              </a:ext>
            </a:extLst>
          </p:cNvPr>
          <p:cNvSpPr txBox="1"/>
          <p:nvPr/>
        </p:nvSpPr>
        <p:spPr>
          <a:xfrm>
            <a:off x="971960" y="5634745"/>
            <a:ext cx="8322672" cy="461665"/>
          </a:xfrm>
          <a:prstGeom prst="rect">
            <a:avLst/>
          </a:prstGeom>
          <a:noFill/>
        </p:spPr>
        <p:txBody>
          <a:bodyPr wrap="square" rtlCol="0">
            <a:spAutoFit/>
          </a:bodyPr>
          <a:lstStyle/>
          <a:p>
            <a:pPr algn="l"/>
            <a:r>
              <a:rPr lang="en-US" altLang="ko-KR" sz="1200" dirty="0">
                <a:solidFill>
                  <a:srgbClr val="7030A0"/>
                </a:solidFill>
              </a:rPr>
              <a:t>** </a:t>
            </a:r>
            <a:r>
              <a:rPr lang="ko-KR" altLang="en-US" sz="1200" dirty="0">
                <a:solidFill>
                  <a:srgbClr val="7030A0"/>
                </a:solidFill>
              </a:rPr>
              <a:t>해당 데이터의 개수는 인스턴스 기준으로</a:t>
            </a:r>
            <a:r>
              <a:rPr lang="en-US" altLang="ko-KR" sz="1200" dirty="0">
                <a:solidFill>
                  <a:srgbClr val="7030A0"/>
                </a:solidFill>
              </a:rPr>
              <a:t>, </a:t>
            </a:r>
            <a:r>
              <a:rPr lang="ko-KR" altLang="en-US" sz="1200" dirty="0">
                <a:solidFill>
                  <a:srgbClr val="7030A0"/>
                </a:solidFill>
              </a:rPr>
              <a:t>한 이미지에 여러 개의 인스턴스가 포함되어 있는 경우가 많아</a:t>
            </a:r>
            <a:r>
              <a:rPr lang="en-US" altLang="ko-KR" sz="1200" dirty="0">
                <a:solidFill>
                  <a:srgbClr val="7030A0"/>
                </a:solidFill>
              </a:rPr>
              <a:t>, </a:t>
            </a:r>
            <a:r>
              <a:rPr lang="ko-KR" altLang="en-US" sz="1200" dirty="0">
                <a:solidFill>
                  <a:srgbClr val="7030A0"/>
                </a:solidFill>
              </a:rPr>
              <a:t>위의 데이터셋과 같이 검증용과 평가용의 총 데이터 개수가 동일하지 않음</a:t>
            </a:r>
          </a:p>
        </p:txBody>
      </p:sp>
      <p:pic>
        <p:nvPicPr>
          <p:cNvPr id="13" name="Picture 2">
            <a:extLst>
              <a:ext uri="{FF2B5EF4-FFF2-40B4-BE49-F238E27FC236}">
                <a16:creationId xmlns:a16="http://schemas.microsoft.com/office/drawing/2014/main" id="{D8FAE045-99DD-4A72-4983-71C5F344DBFB}"/>
              </a:ext>
            </a:extLst>
          </p:cNvPr>
          <p:cNvPicPr>
            <a:picLocks noChangeAspect="1"/>
          </p:cNvPicPr>
          <p:nvPr/>
        </p:nvPicPr>
        <p:blipFill>
          <a:blip r:embed="rId5"/>
          <a:stretch>
            <a:fillRect/>
          </a:stretch>
        </p:blipFill>
        <p:spPr>
          <a:xfrm>
            <a:off x="6552022" y="3324723"/>
            <a:ext cx="1893998" cy="1094288"/>
          </a:xfrm>
          <a:prstGeom prst="rect">
            <a:avLst/>
          </a:prstGeom>
          <a:noFill/>
          <a:ln>
            <a:noFill/>
          </a:ln>
          <a:effectLst/>
        </p:spPr>
      </p:pic>
    </p:spTree>
    <p:extLst>
      <p:ext uri="{BB962C8B-B14F-4D97-AF65-F5344CB8AC3E}">
        <p14:creationId xmlns:p14="http://schemas.microsoft.com/office/powerpoint/2010/main" val="42835066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780E-7F92-75AE-F366-02471FDDDC66}"/>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C55D8897-0897-C9AC-47B7-D2E605950429}"/>
              </a:ext>
            </a:extLst>
          </p:cNvPr>
          <p:cNvSpPr txBox="1">
            <a:spLocks noChangeArrowheads="1"/>
          </p:cNvSpPr>
          <p:nvPr/>
        </p:nvSpPr>
        <p:spPr bwMode="auto">
          <a:xfrm>
            <a:off x="311265" y="952583"/>
            <a:ext cx="8533362" cy="533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학습에 사용된 데이터셋은 아래와 같이 각 불량 클래스</a:t>
            </a:r>
            <a:r>
              <a:rPr lang="en-US" altLang="ko-KR" sz="1400" kern="0" dirty="0">
                <a:solidFill>
                  <a:schemeClr val="tx1"/>
                </a:solidFill>
                <a:latin typeface="+mn-ea"/>
              </a:rPr>
              <a:t>(e1e7)</a:t>
            </a:r>
            <a:r>
              <a:rPr lang="ko-KR" altLang="en-US" sz="1400" kern="0" dirty="0">
                <a:solidFill>
                  <a:schemeClr val="tx1"/>
                </a:solidFill>
                <a:latin typeface="+mn-ea"/>
              </a:rPr>
              <a:t>에 대해 고르게 분포되도록 구성</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클래스별 데이터 개수는 약간의 차이는 있으나</a:t>
            </a:r>
            <a:r>
              <a:rPr lang="en-US" altLang="ko-KR" sz="1400" kern="0" dirty="0">
                <a:solidFill>
                  <a:schemeClr val="tx1"/>
                </a:solidFill>
                <a:latin typeface="+mn-ea"/>
              </a:rPr>
              <a:t>, </a:t>
            </a:r>
            <a:r>
              <a:rPr lang="ko-KR" altLang="en-US" sz="1400" kern="0" dirty="0">
                <a:solidFill>
                  <a:schemeClr val="tx1"/>
                </a:solidFill>
                <a:latin typeface="+mn-ea"/>
              </a:rPr>
              <a:t>클래스당 평균 인스턴스 수인 약 </a:t>
            </a:r>
            <a:r>
              <a:rPr lang="en-US" altLang="ko-KR" sz="1400" kern="0" dirty="0">
                <a:solidFill>
                  <a:schemeClr val="tx1"/>
                </a:solidFill>
                <a:latin typeface="+mn-ea"/>
              </a:rPr>
              <a:t>630</a:t>
            </a:r>
            <a:r>
              <a:rPr lang="ko-KR" altLang="en-US" sz="1400" kern="0" dirty="0">
                <a:solidFill>
                  <a:schemeClr val="tx1"/>
                </a:solidFill>
                <a:latin typeface="+mn-ea"/>
              </a:rPr>
              <a:t>개를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a:t>
            </a:r>
            <a:r>
              <a:rPr lang="en-US" altLang="ko-KR" sz="1400" kern="0" dirty="0">
                <a:solidFill>
                  <a:schemeClr val="tx1"/>
                </a:solidFill>
                <a:latin typeface="+mn-ea"/>
              </a:rPr>
              <a:t>(569</a:t>
            </a:r>
            <a:r>
              <a:rPr lang="ko-KR" altLang="en-US" sz="1400" kern="0" dirty="0">
                <a:solidFill>
                  <a:schemeClr val="tx1"/>
                </a:solidFill>
                <a:latin typeface="+mn-ea"/>
              </a:rPr>
              <a:t>개</a:t>
            </a:r>
            <a:r>
              <a:rPr lang="en-US" altLang="ko-KR" sz="1400" kern="0" dirty="0">
                <a:solidFill>
                  <a:schemeClr val="tx1"/>
                </a:solidFill>
                <a:latin typeface="+mn-ea"/>
              </a:rPr>
              <a:t>~693</a:t>
            </a:r>
            <a:r>
              <a:rPr lang="ko-KR" altLang="en-US" sz="1400" kern="0" dirty="0">
                <a:solidFill>
                  <a:schemeClr val="tx1"/>
                </a:solidFill>
                <a:latin typeface="+mn-ea"/>
              </a:rPr>
              <a:t>개</a:t>
            </a:r>
            <a:r>
              <a:rPr lang="en-US" altLang="ko-KR" sz="1400" kern="0" dirty="0">
                <a:solidFill>
                  <a:schemeClr val="tx1"/>
                </a:solidFill>
                <a:latin typeface="+mn-ea"/>
              </a:rPr>
              <a:t>)</a:t>
            </a:r>
            <a:r>
              <a:rPr lang="ko-KR" altLang="en-US" sz="1400" kern="0" dirty="0">
                <a:solidFill>
                  <a:schemeClr val="tx1"/>
                </a:solidFill>
                <a:latin typeface="+mn-ea"/>
              </a:rPr>
              <a:t>에 </a:t>
            </a:r>
            <a:r>
              <a:rPr lang="ko-KR" altLang="en-US" sz="1400" kern="0" dirty="0" err="1">
                <a:solidFill>
                  <a:schemeClr val="tx1"/>
                </a:solidFill>
                <a:latin typeface="+mn-ea"/>
              </a:rPr>
              <a:t>분포시켜</a:t>
            </a:r>
            <a:r>
              <a:rPr lang="ko-KR" altLang="en-US" sz="1400" kern="0" dirty="0">
                <a:solidFill>
                  <a:schemeClr val="tx1"/>
                </a:solidFill>
                <a:latin typeface="+mn-ea"/>
              </a:rPr>
              <a:t> 데이터 불균형 문제를 최소화함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검증 데이터와 평가용 데이터도 평균 개수를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범위에 분포함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5472D298-0CB0-C562-A27B-1E3172EDDA3B}"/>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A9E86850-1015-651A-9AF8-750C5E4C2003}"/>
              </a:ext>
            </a:extLst>
          </p:cNvPr>
          <p:cNvPicPr>
            <a:picLocks noChangeAspect="1"/>
          </p:cNvPicPr>
          <p:nvPr/>
        </p:nvPicPr>
        <p:blipFill>
          <a:blip r:embed="rId3"/>
          <a:stretch>
            <a:fillRect/>
          </a:stretch>
        </p:blipFill>
        <p:spPr>
          <a:xfrm>
            <a:off x="881959" y="3157043"/>
            <a:ext cx="3077303" cy="2700030"/>
          </a:xfrm>
          <a:prstGeom prst="rect">
            <a:avLst/>
          </a:prstGeom>
          <a:noFill/>
          <a:ln>
            <a:noFill/>
          </a:ln>
          <a:effectLst/>
        </p:spPr>
      </p:pic>
      <p:pic>
        <p:nvPicPr>
          <p:cNvPr id="8" name="그림 7">
            <a:extLst>
              <a:ext uri="{FF2B5EF4-FFF2-40B4-BE49-F238E27FC236}">
                <a16:creationId xmlns:a16="http://schemas.microsoft.com/office/drawing/2014/main" id="{75741123-66A0-FEFE-FEDA-540B005B7688}"/>
              </a:ext>
            </a:extLst>
          </p:cNvPr>
          <p:cNvPicPr>
            <a:picLocks noChangeAspect="1"/>
          </p:cNvPicPr>
          <p:nvPr/>
        </p:nvPicPr>
        <p:blipFill>
          <a:blip r:embed="rId4"/>
          <a:stretch>
            <a:fillRect/>
          </a:stretch>
        </p:blipFill>
        <p:spPr>
          <a:xfrm>
            <a:off x="4128641" y="3108700"/>
            <a:ext cx="4680653" cy="2796717"/>
          </a:xfrm>
          <a:prstGeom prst="rect">
            <a:avLst/>
          </a:prstGeom>
        </p:spPr>
      </p:pic>
      <p:sp>
        <p:nvSpPr>
          <p:cNvPr id="9" name="TextBox 8">
            <a:extLst>
              <a:ext uri="{FF2B5EF4-FFF2-40B4-BE49-F238E27FC236}">
                <a16:creationId xmlns:a16="http://schemas.microsoft.com/office/drawing/2014/main" id="{278CC102-F18D-DB1C-5F07-B0AB36387839}"/>
              </a:ext>
            </a:extLst>
          </p:cNvPr>
          <p:cNvSpPr txBox="1"/>
          <p:nvPr/>
        </p:nvSpPr>
        <p:spPr>
          <a:xfrm>
            <a:off x="1259232" y="3108700"/>
            <a:ext cx="2700030" cy="276999"/>
          </a:xfrm>
          <a:prstGeom prst="rect">
            <a:avLst/>
          </a:prstGeom>
          <a:noFill/>
        </p:spPr>
        <p:txBody>
          <a:bodyPr wrap="square" rtlCol="0">
            <a:spAutoFit/>
          </a:bodyPr>
          <a:lstStyle/>
          <a:p>
            <a:r>
              <a:rPr lang="en-US" altLang="ko-KR" sz="1200" b="1" dirty="0">
                <a:solidFill>
                  <a:schemeClr val="tx2"/>
                </a:solidFill>
              </a:rPr>
              <a:t>[</a:t>
            </a:r>
            <a:r>
              <a:rPr lang="ko-KR" altLang="en-US" sz="1200" b="1" dirty="0">
                <a:solidFill>
                  <a:schemeClr val="tx2"/>
                </a:solidFill>
              </a:rPr>
              <a:t>학습용 데이터셋 분포 현황</a:t>
            </a:r>
            <a:r>
              <a:rPr lang="en-US" altLang="ko-KR" sz="1200" b="1" dirty="0">
                <a:solidFill>
                  <a:schemeClr val="tx2"/>
                </a:solidFill>
              </a:rPr>
              <a:t>]</a:t>
            </a:r>
            <a:endParaRPr lang="ko-KR" altLang="en-US" sz="1200" b="1" dirty="0">
              <a:solidFill>
                <a:schemeClr val="tx2"/>
              </a:solidFill>
            </a:endParaRPr>
          </a:p>
        </p:txBody>
      </p:sp>
    </p:spTree>
    <p:extLst>
      <p:ext uri="{BB962C8B-B14F-4D97-AF65-F5344CB8AC3E}">
        <p14:creationId xmlns:p14="http://schemas.microsoft.com/office/powerpoint/2010/main" val="26659192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9621-D779-BBCA-7A2C-CA7C4B7C7E2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28E558C8-0601-8552-68FC-54F8BBF574D9}"/>
              </a:ext>
            </a:extLst>
          </p:cNvPr>
          <p:cNvSpPr txBox="1">
            <a:spLocks noChangeArrowheads="1"/>
          </p:cNvSpPr>
          <p:nvPr/>
        </p:nvSpPr>
        <p:spPr bwMode="auto">
          <a:xfrm>
            <a:off x="311265" y="952583"/>
            <a:ext cx="8533362" cy="387484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실험에서 제시한 </a:t>
            </a:r>
            <a:r>
              <a:rPr lang="en-US" altLang="ko-KR" sz="1400" kern="0" dirty="0">
                <a:solidFill>
                  <a:schemeClr val="tx1"/>
                </a:solidFill>
                <a:latin typeface="+mn-ea"/>
              </a:rPr>
              <a:t>YOLOv11 </a:t>
            </a:r>
            <a:r>
              <a:rPr lang="ko-KR" altLang="en-US" sz="1400" kern="0" dirty="0">
                <a:solidFill>
                  <a:schemeClr val="tx1"/>
                </a:solidFill>
                <a:latin typeface="+mn-ea"/>
              </a:rPr>
              <a:t>모델 이외에도</a:t>
            </a:r>
            <a:r>
              <a:rPr lang="en-US" altLang="ko-KR" sz="1400" kern="0" dirty="0">
                <a:solidFill>
                  <a:schemeClr val="tx1"/>
                </a:solidFill>
                <a:latin typeface="+mn-ea"/>
              </a:rPr>
              <a:t>, </a:t>
            </a:r>
            <a:r>
              <a:rPr lang="ko-KR" altLang="en-US" sz="1400" kern="0" dirty="0">
                <a:solidFill>
                  <a:schemeClr val="tx1"/>
                </a:solidFill>
                <a:latin typeface="+mn-ea"/>
              </a:rPr>
              <a:t>최근에 등장한 </a:t>
            </a:r>
            <a:r>
              <a:rPr lang="en-US" altLang="ko-KR" sz="1400" kern="0" dirty="0">
                <a:solidFill>
                  <a:schemeClr val="tx1"/>
                </a:solidFill>
                <a:latin typeface="+mn-ea"/>
              </a:rPr>
              <a:t>RT-DETR</a:t>
            </a:r>
            <a:r>
              <a:rPr lang="ko-KR" altLang="en-US" sz="1400" kern="0" dirty="0">
                <a:solidFill>
                  <a:schemeClr val="tx1"/>
                </a:solidFill>
                <a:latin typeface="+mn-ea"/>
              </a:rPr>
              <a:t>은 전역적 특징 학습 기반의 높은 정확도와 </a:t>
            </a:r>
            <a:r>
              <a:rPr lang="en-US" altLang="ko-KR" sz="1400" kern="0" dirty="0">
                <a:solidFill>
                  <a:schemeClr val="tx1"/>
                </a:solidFill>
                <a:latin typeface="+mn-ea"/>
              </a:rPr>
              <a:t>End-to-End </a:t>
            </a:r>
            <a:r>
              <a:rPr lang="ko-KR" altLang="en-US" sz="1400" kern="0" dirty="0">
                <a:solidFill>
                  <a:schemeClr val="tx1"/>
                </a:solidFill>
                <a:latin typeface="+mn-ea"/>
              </a:rPr>
              <a:t>구조에 의한 정밀한 예측 능력으로 인해 </a:t>
            </a:r>
            <a:r>
              <a:rPr lang="en-US" altLang="ko-KR" sz="1400" kern="0" dirty="0">
                <a:solidFill>
                  <a:schemeClr val="tx1"/>
                </a:solidFill>
                <a:latin typeface="+mn-ea"/>
              </a:rPr>
              <a:t>SMT </a:t>
            </a:r>
            <a:r>
              <a:rPr lang="ko-KR" altLang="en-US" sz="1400" kern="0" dirty="0">
                <a:solidFill>
                  <a:schemeClr val="tx1"/>
                </a:solidFill>
                <a:latin typeface="+mn-ea"/>
              </a:rPr>
              <a:t>불량 검출 분야에서도 매우 유력한 대안으로 고려될 수 있음</a:t>
            </a:r>
            <a:r>
              <a:rPr lang="en-US" altLang="ko-KR" sz="1400" kern="0" dirty="0">
                <a:solidFill>
                  <a:schemeClr val="tx1"/>
                </a:solidFill>
                <a:latin typeface="+mn-ea"/>
              </a:rPr>
              <a:t>. </a:t>
            </a:r>
            <a:r>
              <a:rPr lang="ko-KR" altLang="en-US" sz="1400" kern="0" dirty="0">
                <a:solidFill>
                  <a:schemeClr val="tx1"/>
                </a:solidFill>
                <a:latin typeface="+mn-ea"/>
              </a:rPr>
              <a:t>특히 미세 불량이나 복잡한 패턴의 불량 검출에 있어 강점을 가짐 </a:t>
            </a:r>
            <a:r>
              <a:rPr lang="en-US" altLang="ko-KR" sz="1400" kern="0" dirty="0">
                <a:solidFill>
                  <a:schemeClr val="tx1"/>
                </a:solidFill>
                <a:latin typeface="+mn-ea"/>
              </a:rPr>
              <a:t>[7]</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그러나 상대적으로 높은 </a:t>
            </a:r>
            <a:r>
              <a:rPr lang="ko-KR" altLang="en-US" sz="1400" kern="0" dirty="0" err="1">
                <a:solidFill>
                  <a:schemeClr val="tx1"/>
                </a:solidFill>
                <a:latin typeface="+mn-ea"/>
              </a:rPr>
              <a:t>연산량과</a:t>
            </a:r>
            <a:r>
              <a:rPr lang="ko-KR" altLang="en-US" sz="1400" kern="0" dirty="0">
                <a:solidFill>
                  <a:schemeClr val="tx1"/>
                </a:solidFill>
                <a:latin typeface="+mn-ea"/>
              </a:rPr>
              <a:t> 메모리 사용량으로 인해</a:t>
            </a:r>
            <a:r>
              <a:rPr lang="en-US" altLang="ko-KR" sz="1400" kern="0" dirty="0">
                <a:solidFill>
                  <a:schemeClr val="tx1"/>
                </a:solidFill>
                <a:latin typeface="+mn-ea"/>
              </a:rPr>
              <a:t>, </a:t>
            </a:r>
            <a:r>
              <a:rPr lang="ko-KR" altLang="en-US" sz="1400" kern="0" dirty="0">
                <a:solidFill>
                  <a:schemeClr val="tx1"/>
                </a:solidFill>
                <a:latin typeface="+mn-ea"/>
              </a:rPr>
              <a:t>본 연구의 실시간 공정 적용 목표와는 거리가 있으며</a:t>
            </a:r>
            <a:r>
              <a:rPr lang="en-US" altLang="ko-KR" sz="1400" kern="0" dirty="0">
                <a:solidFill>
                  <a:schemeClr val="tx1"/>
                </a:solidFill>
                <a:latin typeface="+mn-ea"/>
              </a:rPr>
              <a:t>, </a:t>
            </a:r>
            <a:r>
              <a:rPr lang="ko-KR" altLang="en-US" sz="1400" kern="0" dirty="0">
                <a:solidFill>
                  <a:schemeClr val="tx1"/>
                </a:solidFill>
                <a:latin typeface="+mn-ea"/>
              </a:rPr>
              <a:t>특히 </a:t>
            </a:r>
            <a:r>
              <a:rPr lang="ko-KR" altLang="en-US" sz="1400" kern="0" dirty="0" err="1">
                <a:solidFill>
                  <a:schemeClr val="tx1"/>
                </a:solidFill>
                <a:latin typeface="+mn-ea"/>
              </a:rPr>
              <a:t>엣지</a:t>
            </a:r>
            <a:r>
              <a:rPr lang="ko-KR" altLang="en-US" sz="1400" kern="0" dirty="0">
                <a:solidFill>
                  <a:schemeClr val="tx1"/>
                </a:solidFill>
                <a:latin typeface="+mn-ea"/>
              </a:rPr>
              <a:t> 디바이스 기반의 실시간 불량 검출 시스템 구축 측면에서는 </a:t>
            </a:r>
            <a:r>
              <a:rPr lang="en-US" altLang="ko-KR" sz="1400" kern="0" dirty="0">
                <a:solidFill>
                  <a:schemeClr val="tx1"/>
                </a:solidFill>
                <a:latin typeface="+mn-ea"/>
              </a:rPr>
              <a:t>YOLOv11 </a:t>
            </a:r>
            <a:r>
              <a:rPr lang="ko-KR" altLang="en-US" sz="1400" kern="0" dirty="0">
                <a:solidFill>
                  <a:schemeClr val="tx1"/>
                </a:solidFill>
                <a:latin typeface="+mn-ea"/>
              </a:rPr>
              <a:t>대비 다소 불리한 측면이 존재함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따라서</a:t>
            </a:r>
            <a:r>
              <a:rPr lang="en-US" altLang="ko-KR" sz="1400" kern="0" dirty="0">
                <a:solidFill>
                  <a:schemeClr val="tx1"/>
                </a:solidFill>
                <a:latin typeface="+mn-ea"/>
              </a:rPr>
              <a:t>, </a:t>
            </a:r>
            <a:r>
              <a:rPr lang="ko-KR" altLang="en-US" sz="1400" kern="0" dirty="0">
                <a:solidFill>
                  <a:schemeClr val="tx1"/>
                </a:solidFill>
                <a:latin typeface="+mn-ea"/>
              </a:rPr>
              <a:t>본 연구에서는 </a:t>
            </a:r>
            <a:r>
              <a:rPr lang="en-US" altLang="ko-KR" sz="1400" kern="0" dirty="0">
                <a:solidFill>
                  <a:schemeClr val="tx1"/>
                </a:solidFill>
                <a:latin typeface="+mn-ea"/>
              </a:rPr>
              <a:t>RT-DETR</a:t>
            </a:r>
            <a:r>
              <a:rPr lang="ko-KR" altLang="en-US" sz="1400" kern="0" dirty="0">
                <a:solidFill>
                  <a:schemeClr val="tx1"/>
                </a:solidFill>
                <a:latin typeface="+mn-ea"/>
              </a:rPr>
              <a:t>을 비교 모델로 설정하여</a:t>
            </a:r>
            <a:r>
              <a:rPr lang="en-US" altLang="ko-KR" sz="1400" kern="0" dirty="0">
                <a:solidFill>
                  <a:schemeClr val="tx1"/>
                </a:solidFill>
                <a:latin typeface="+mn-ea"/>
              </a:rPr>
              <a:t>, YOLOv11</a:t>
            </a:r>
            <a:r>
              <a:rPr lang="ko-KR" altLang="en-US" sz="1400" kern="0" dirty="0">
                <a:solidFill>
                  <a:schemeClr val="tx1"/>
                </a:solidFill>
                <a:latin typeface="+mn-ea"/>
              </a:rPr>
              <a:t>과의 정량적 성능 비교를 통해 최적 모델을 도출하고자 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3A248FA-EB5D-DE1E-F834-AFB483473C1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6309795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C57D-959B-C109-2892-DA185345373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CD37B1E-7AAD-CAAC-180A-E11F1943064E}"/>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 [</a:t>
            </a:r>
            <a:r>
              <a:rPr lang="ko-KR" altLang="en-US" sz="1600" kern="0" dirty="0">
                <a:solidFill>
                  <a:schemeClr val="tx1"/>
                </a:solidFill>
                <a:latin typeface="+mn-ea"/>
              </a:rPr>
              <a:t>계속</a:t>
            </a:r>
            <a:r>
              <a:rPr lang="en-US" altLang="ko-KR" sz="1600" kern="0" dirty="0">
                <a:solidFill>
                  <a:schemeClr val="tx1"/>
                </a:solidFill>
                <a:latin typeface="+mn-ea"/>
              </a:rPr>
              <a:t>]</a:t>
            </a:r>
          </a:p>
        </p:txBody>
      </p:sp>
      <p:sp>
        <p:nvSpPr>
          <p:cNvPr id="2" name="제목 1">
            <a:extLst>
              <a:ext uri="{FF2B5EF4-FFF2-40B4-BE49-F238E27FC236}">
                <a16:creationId xmlns:a16="http://schemas.microsoft.com/office/drawing/2014/main" id="{AAFFA7E4-9025-0E7A-21D8-F059C89700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graphicFrame>
        <p:nvGraphicFramePr>
          <p:cNvPr id="3" name="표 2">
            <a:extLst>
              <a:ext uri="{FF2B5EF4-FFF2-40B4-BE49-F238E27FC236}">
                <a16:creationId xmlns:a16="http://schemas.microsoft.com/office/drawing/2014/main" id="{1FFBCFA0-F0A3-EFCE-2732-0C504DB72C4C}"/>
              </a:ext>
            </a:extLst>
          </p:cNvPr>
          <p:cNvGraphicFramePr>
            <a:graphicFrameLocks noGrp="1"/>
          </p:cNvGraphicFramePr>
          <p:nvPr>
            <p:extLst>
              <p:ext uri="{D42A27DB-BD31-4B8C-83A1-F6EECF244321}">
                <p14:modId xmlns:p14="http://schemas.microsoft.com/office/powerpoint/2010/main" val="543719549"/>
              </p:ext>
            </p:extLst>
          </p:nvPr>
        </p:nvGraphicFramePr>
        <p:xfrm>
          <a:off x="1331964" y="2168986"/>
          <a:ext cx="7434511" cy="3938999"/>
        </p:xfrm>
        <a:graphic>
          <a:graphicData uri="http://schemas.openxmlformats.org/drawingml/2006/table">
            <a:tbl>
              <a:tblPr firstRow="1" bandRow="1">
                <a:tableStyleId>{5C22544A-7EE6-4342-B048-85BDC9FD1C3A}</a:tableStyleId>
              </a:tblPr>
              <a:tblGrid>
                <a:gridCol w="1494445">
                  <a:extLst>
                    <a:ext uri="{9D8B030D-6E8A-4147-A177-3AD203B41FA5}">
                      <a16:colId xmlns:a16="http://schemas.microsoft.com/office/drawing/2014/main" val="1446382413"/>
                    </a:ext>
                  </a:extLst>
                </a:gridCol>
                <a:gridCol w="2852089">
                  <a:extLst>
                    <a:ext uri="{9D8B030D-6E8A-4147-A177-3AD203B41FA5}">
                      <a16:colId xmlns:a16="http://schemas.microsoft.com/office/drawing/2014/main" val="3463974607"/>
                    </a:ext>
                  </a:extLst>
                </a:gridCol>
                <a:gridCol w="3087977">
                  <a:extLst>
                    <a:ext uri="{9D8B030D-6E8A-4147-A177-3AD203B41FA5}">
                      <a16:colId xmlns:a16="http://schemas.microsoft.com/office/drawing/2014/main" val="2068344145"/>
                    </a:ext>
                  </a:extLst>
                </a:gridCol>
              </a:tblGrid>
              <a:tr h="0">
                <a:tc>
                  <a:txBody>
                    <a:bodyPr/>
                    <a:lstStyle/>
                    <a:p>
                      <a:pPr algn="ctr" latinLnBrk="1"/>
                      <a:r>
                        <a:rPr lang="ko-KR" altLang="en-US" sz="1400" b="1" dirty="0">
                          <a:solidFill>
                            <a:schemeClr val="bg1"/>
                          </a:solidFill>
                        </a:rPr>
                        <a:t>항목</a:t>
                      </a:r>
                    </a:p>
                  </a:txBody>
                  <a:tcPr anchor="ctr"/>
                </a:tc>
                <a:tc>
                  <a:txBody>
                    <a:bodyPr/>
                    <a:lstStyle/>
                    <a:p>
                      <a:pPr algn="ctr" latinLnBrk="1"/>
                      <a:r>
                        <a:rPr lang="en-US" altLang="ko-KR" sz="1400" b="1" dirty="0">
                          <a:solidFill>
                            <a:schemeClr val="bg1"/>
                          </a:solidFill>
                        </a:rPr>
                        <a:t>RT-DETR</a:t>
                      </a:r>
                      <a:endParaRPr lang="ko-KR" altLang="en-US" sz="1400" b="1" dirty="0">
                        <a:solidFill>
                          <a:schemeClr val="bg1"/>
                        </a:solidFill>
                      </a:endParaRPr>
                    </a:p>
                  </a:txBody>
                  <a:tcPr anchor="ctr"/>
                </a:tc>
                <a:tc>
                  <a:txBody>
                    <a:bodyPr/>
                    <a:lstStyle/>
                    <a:p>
                      <a:pPr algn="ctr" latinLnBrk="1"/>
                      <a:r>
                        <a:rPr lang="en-US" altLang="ko-KR" sz="1400" b="1" dirty="0">
                          <a:solidFill>
                            <a:schemeClr val="bg1"/>
                          </a:solidFill>
                        </a:rPr>
                        <a:t>YOLO</a:t>
                      </a:r>
                      <a:endParaRPr lang="ko-KR" altLang="en-US" sz="1400" b="1" dirty="0">
                        <a:solidFill>
                          <a:schemeClr val="bg1"/>
                        </a:solidFill>
                      </a:endParaRPr>
                    </a:p>
                  </a:txBody>
                  <a:tcPr anchor="ctr"/>
                </a:tc>
                <a:extLst>
                  <a:ext uri="{0D108BD9-81ED-4DB2-BD59-A6C34878D82A}">
                    <a16:rowId xmlns:a16="http://schemas.microsoft.com/office/drawing/2014/main" val="2732908574"/>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모델 기반</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Transformer </a:t>
                      </a:r>
                      <a:r>
                        <a:rPr lang="ko-KR" altLang="en-US" sz="1200" dirty="0">
                          <a:latin typeface="맑은 고딕" panose="020B0503020000020004" pitchFamily="50" charset="-127"/>
                          <a:ea typeface="맑은 고딕" panose="020B0503020000020004" pitchFamily="50" charset="-127"/>
                        </a:rPr>
                        <a:t>기반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계열</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기반</a:t>
                      </a:r>
                    </a:p>
                  </a:txBody>
                  <a:tcPr anchor="ctr"/>
                </a:tc>
                <a:extLst>
                  <a:ext uri="{0D108BD9-81ED-4DB2-BD59-A6C34878D82A}">
                    <a16:rowId xmlns:a16="http://schemas.microsoft.com/office/drawing/2014/main" val="2395989472"/>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검출 방식</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Query-based detection (</a:t>
                      </a:r>
                      <a:r>
                        <a:rPr lang="ko-KR" altLang="en-US" sz="1200" dirty="0">
                          <a:latin typeface="맑은 고딕" panose="020B0503020000020004" pitchFamily="50" charset="-127"/>
                          <a:ea typeface="맑은 고딕" panose="020B0503020000020004" pitchFamily="50" charset="-127"/>
                        </a:rPr>
                        <a:t>쿼리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Grid-based detection (</a:t>
                      </a:r>
                      <a:r>
                        <a:rPr lang="ko-KR" altLang="en-US" sz="1200" dirty="0">
                          <a:latin typeface="맑은 고딕" panose="020B0503020000020004" pitchFamily="50" charset="-127"/>
                          <a:ea typeface="맑은 고딕" panose="020B0503020000020004" pitchFamily="50" charset="-127"/>
                        </a:rPr>
                        <a:t>격자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2645836487"/>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속도</a:t>
                      </a:r>
                      <a:r>
                        <a:rPr lang="en-US" altLang="ko-KR" sz="1200" dirty="0">
                          <a:latin typeface="맑은 고딕" panose="020B0503020000020004" pitchFamily="50" charset="-127"/>
                          <a:ea typeface="맑은 고딕" panose="020B0503020000020004" pitchFamily="50" charset="-127"/>
                        </a:rPr>
                        <a:t>vs</a:t>
                      </a:r>
                      <a:r>
                        <a:rPr lang="ko-KR" altLang="en-US" sz="1200" dirty="0">
                          <a:latin typeface="맑은 고딕" panose="020B0503020000020004" pitchFamily="50" charset="-127"/>
                          <a:ea typeface="맑은 고딕" panose="020B0503020000020004" pitchFamily="50" charset="-127"/>
                        </a:rPr>
                        <a:t>정확도</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기존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대비 빠르지만</a:t>
                      </a:r>
                      <a:r>
                        <a:rPr lang="en-US" altLang="ko-KR" sz="1200" dirty="0">
                          <a:latin typeface="맑은 고딕" panose="020B0503020000020004" pitchFamily="50" charset="-127"/>
                          <a:ea typeface="맑은 고딕" panose="020B0503020000020004" pitchFamily="50" charset="-127"/>
                        </a:rPr>
                        <a:t>, YOLO</a:t>
                      </a:r>
                      <a:r>
                        <a:rPr lang="ko-KR" altLang="en-US" sz="1200" dirty="0">
                          <a:latin typeface="맑은 고딕" panose="020B0503020000020004" pitchFamily="50" charset="-127"/>
                          <a:ea typeface="맑은 고딕" panose="020B0503020000020004" pitchFamily="50" charset="-127"/>
                        </a:rPr>
                        <a:t>보다는 다소 느림</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최적화된 </a:t>
                      </a:r>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구조로 빠른 속도 제공</a:t>
                      </a:r>
                    </a:p>
                  </a:txBody>
                  <a:tcPr anchor="ctr"/>
                </a:tc>
                <a:extLst>
                  <a:ext uri="{0D108BD9-81ED-4DB2-BD59-A6C34878D82A}">
                    <a16:rowId xmlns:a16="http://schemas.microsoft.com/office/drawing/2014/main" val="1544675129"/>
                  </a:ext>
                </a:extLst>
              </a:tr>
              <a:tr h="386524">
                <a:tc>
                  <a:txBody>
                    <a:bodyPr/>
                    <a:lstStyle/>
                    <a:p>
                      <a:pPr latinLnBrk="1"/>
                      <a:r>
                        <a:rPr lang="en-US" altLang="ko-KR" sz="1200" dirty="0">
                          <a:latin typeface="맑은 고딕" panose="020B0503020000020004" pitchFamily="50" charset="-127"/>
                          <a:ea typeface="맑은 고딕" panose="020B0503020000020004" pitchFamily="50" charset="-127"/>
                        </a:rPr>
                        <a:t>Anchor-Free </a:t>
                      </a:r>
                      <a:r>
                        <a:rPr lang="ko-KR" altLang="en-US" sz="1200" dirty="0">
                          <a:latin typeface="맑은 고딕" panose="020B0503020000020004" pitchFamily="50" charset="-127"/>
                          <a:ea typeface="맑은 고딕" panose="020B0503020000020004" pitchFamily="50" charset="-127"/>
                        </a:rPr>
                        <a:t>방식</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사용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직접적인 </a:t>
                      </a:r>
                      <a:r>
                        <a:rPr lang="ko-KR" altLang="en-US" sz="1200" dirty="0" err="1">
                          <a:latin typeface="맑은 고딕" panose="020B0503020000020004" pitchFamily="50" charset="-127"/>
                          <a:ea typeface="맑은 고딕" panose="020B0503020000020004" pitchFamily="50" charset="-127"/>
                        </a:rPr>
                        <a:t>바운딩</a:t>
                      </a:r>
                      <a:r>
                        <a:rPr lang="ko-KR" altLang="en-US" sz="1200" dirty="0">
                          <a:latin typeface="맑은 고딕" panose="020B0503020000020004" pitchFamily="50" charset="-127"/>
                          <a:ea typeface="맑은 고딕" panose="020B0503020000020004" pitchFamily="50" charset="-127"/>
                        </a:rPr>
                        <a:t> 박스 예측</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최신 </a:t>
                      </a:r>
                      <a:r>
                        <a:rPr lang="en-US" altLang="ko-KR" sz="1200" dirty="0">
                          <a:latin typeface="맑은 고딕" panose="020B0503020000020004" pitchFamily="50" charset="-127"/>
                          <a:ea typeface="맑은 고딕" panose="020B0503020000020004" pitchFamily="50" charset="-127"/>
                        </a:rPr>
                        <a:t>YOLO (YOLOv8~11)</a:t>
                      </a:r>
                      <a:r>
                        <a:rPr lang="ko-KR" altLang="en-US" sz="1200" dirty="0">
                          <a:latin typeface="맑은 고딕" panose="020B0503020000020004" pitchFamily="50" charset="-127"/>
                          <a:ea typeface="맑은 고딕" panose="020B0503020000020004" pitchFamily="50" charset="-127"/>
                        </a:rPr>
                        <a:t>에서</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지원</a:t>
                      </a:r>
                    </a:p>
                  </a:txBody>
                  <a:tcPr anchor="ctr"/>
                </a:tc>
                <a:extLst>
                  <a:ext uri="{0D108BD9-81ED-4DB2-BD59-A6C34878D82A}">
                    <a16:rowId xmlns:a16="http://schemas.microsoft.com/office/drawing/2014/main" val="75124841"/>
                  </a:ext>
                </a:extLst>
              </a:tr>
              <a:tr h="625573">
                <a:tc>
                  <a:txBody>
                    <a:bodyPr/>
                    <a:lstStyle/>
                    <a:p>
                      <a:pPr latinLnBrk="1"/>
                      <a:r>
                        <a:rPr lang="en-US" altLang="ko-KR" sz="1200" dirty="0">
                          <a:latin typeface="맑은 고딕" panose="020B0503020000020004" pitchFamily="50" charset="-127"/>
                          <a:ea typeface="맑은 고딕" panose="020B0503020000020004" pitchFamily="50" charset="-127"/>
                        </a:rPr>
                        <a:t>End-to-End </a:t>
                      </a:r>
                      <a:r>
                        <a:rPr lang="ko-KR" altLang="en-US" sz="1200" dirty="0">
                          <a:latin typeface="맑은 고딕" panose="020B0503020000020004" pitchFamily="50" charset="-127"/>
                          <a:ea typeface="맑은 고딕" panose="020B0503020000020004" pitchFamily="50" charset="-127"/>
                        </a:rPr>
                        <a:t>학습</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가능하지만 </a:t>
                      </a:r>
                      <a:r>
                        <a:rPr lang="en-US" altLang="ko-KR" sz="1200" dirty="0">
                          <a:latin typeface="맑은 고딕" panose="020B0503020000020004" pitchFamily="50" charset="-127"/>
                          <a:ea typeface="맑은 고딕" panose="020B0503020000020004" pitchFamily="50" charset="-127"/>
                        </a:rPr>
                        <a:t>NMS(Non-Maximum Suppression) </a:t>
                      </a:r>
                      <a:r>
                        <a:rPr lang="ko-KR" altLang="en-US" sz="1200" dirty="0">
                          <a:latin typeface="맑은 고딕" panose="020B0503020000020004" pitchFamily="50" charset="-127"/>
                          <a:ea typeface="맑은 고딕" panose="020B0503020000020004" pitchFamily="50" charset="-127"/>
                        </a:rPr>
                        <a:t>필요</a:t>
                      </a:r>
                    </a:p>
                  </a:txBody>
                  <a:tcPr anchor="ctr"/>
                </a:tc>
                <a:extLst>
                  <a:ext uri="{0D108BD9-81ED-4DB2-BD59-A6C34878D82A}">
                    <a16:rowId xmlns:a16="http://schemas.microsoft.com/office/drawing/2014/main" val="3192387182"/>
                  </a:ext>
                </a:extLst>
              </a:tr>
              <a:tr h="386524">
                <a:tc>
                  <a:txBody>
                    <a:bodyPr/>
                    <a:lstStyle/>
                    <a:p>
                      <a:pPr latinLnBrk="1"/>
                      <a:r>
                        <a:rPr lang="ko-KR" altLang="en-US" sz="1200" dirty="0" err="1">
                          <a:latin typeface="맑은 고딕" panose="020B0503020000020004" pitchFamily="50" charset="-127"/>
                          <a:ea typeface="맑은 고딕" panose="020B0503020000020004" pitchFamily="50" charset="-127"/>
                        </a:rPr>
                        <a:t>멀티스케일</a:t>
                      </a:r>
                      <a:r>
                        <a:rPr lang="ko-KR" altLang="en-US" sz="1200" dirty="0">
                          <a:latin typeface="맑은 고딕" panose="020B0503020000020004" pitchFamily="50" charset="-127"/>
                          <a:ea typeface="맑은 고딕" panose="020B0503020000020004" pitchFamily="50" charset="-127"/>
                        </a:rPr>
                        <a:t> 처리</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Cross-scale Feature Fusion </a:t>
                      </a:r>
                      <a:r>
                        <a:rPr lang="ko-KR" altLang="en-US" sz="1200" dirty="0">
                          <a:latin typeface="맑은 고딕" panose="020B0503020000020004" pitchFamily="50" charset="-127"/>
                          <a:ea typeface="맑은 고딕" panose="020B0503020000020004" pitchFamily="50" charset="-127"/>
                        </a:rPr>
                        <a:t>사용</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FPN(Feature Pyramid Network) </a:t>
                      </a:r>
                      <a:r>
                        <a:rPr lang="ko-KR" altLang="en-US" sz="1200" dirty="0">
                          <a:latin typeface="맑은 고딕" panose="020B0503020000020004" pitchFamily="50" charset="-127"/>
                          <a:ea typeface="맑은 고딕" panose="020B0503020000020004" pitchFamily="50" charset="-127"/>
                        </a:rPr>
                        <a:t>사용</a:t>
                      </a:r>
                    </a:p>
                  </a:txBody>
                  <a:tcPr anchor="ctr"/>
                </a:tc>
                <a:extLst>
                  <a:ext uri="{0D108BD9-81ED-4DB2-BD59-A6C34878D82A}">
                    <a16:rowId xmlns:a16="http://schemas.microsoft.com/office/drawing/2014/main" val="4058207048"/>
                  </a:ext>
                </a:extLst>
              </a:tr>
              <a:tr h="934654">
                <a:tc>
                  <a:txBody>
                    <a:bodyPr/>
                    <a:lstStyle/>
                    <a:p>
                      <a:pPr latinLnBrk="1"/>
                      <a:r>
                        <a:rPr lang="ko-KR" altLang="en-US" sz="1200" dirty="0">
                          <a:latin typeface="맑은 고딕" panose="020B0503020000020004" pitchFamily="50" charset="-127"/>
                          <a:ea typeface="맑은 고딕" panose="020B0503020000020004" pitchFamily="50" charset="-127"/>
                        </a:rPr>
                        <a:t>적용 가능 분야</a:t>
                      </a: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대형 객체 탐지</a:t>
                      </a:r>
                      <a:endParaRPr lang="en-US" altLang="ko-KR" sz="1200" dirty="0">
                        <a:latin typeface="맑은 고딕" panose="020B0503020000020004" pitchFamily="50" charset="-127"/>
                        <a:ea typeface="맑은 고딕" panose="020B0503020000020004" pitchFamily="50" charset="-127"/>
                      </a:endParaRP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복잡한 배경에서의 탐지</a:t>
                      </a:r>
                      <a:endParaRPr lang="en-US" altLang="ko-KR" sz="1200" dirty="0">
                        <a:latin typeface="맑은 고딕" panose="020B0503020000020004" pitchFamily="50" charset="-127"/>
                        <a:ea typeface="맑은 고딕" panose="020B0503020000020004" pitchFamily="50" charset="-127"/>
                      </a:endParaRPr>
                    </a:p>
                    <a:p>
                      <a:pPr latinLnBrk="1">
                        <a:lnSpc>
                          <a:spcPct val="150000"/>
                        </a:lnSpc>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스케일이 다양한 객체를 탐지 </a:t>
                      </a:r>
                      <a:endParaRPr lang="en-US" altLang="ko-KR" sz="1200" dirty="0">
                        <a:latin typeface="맑은 고딕" panose="020B0503020000020004" pitchFamily="50" charset="-127"/>
                        <a:ea typeface="맑은 고딕" panose="020B0503020000020004" pitchFamily="50" charset="-127"/>
                      </a:endParaRP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실시간 탐지가 필요한 환경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자율주행</a:t>
                      </a:r>
                      <a:r>
                        <a:rPr lang="en-US" altLang="ko-KR" sz="1200" dirty="0">
                          <a:latin typeface="맑은 고딕" panose="020B0503020000020004" pitchFamily="50" charset="-127"/>
                          <a:ea typeface="맑은 고딕" panose="020B0503020000020004" pitchFamily="50" charset="-127"/>
                        </a:rPr>
                        <a:t>, CCTV </a:t>
                      </a:r>
                      <a:r>
                        <a:rPr lang="ko-KR" altLang="en-US" sz="1200" dirty="0">
                          <a:latin typeface="맑은 고딕" panose="020B0503020000020004" pitchFamily="50" charset="-127"/>
                          <a:ea typeface="맑은 고딕" panose="020B0503020000020004" pitchFamily="50" charset="-127"/>
                        </a:rPr>
                        <a:t>등</a:t>
                      </a:r>
                      <a:r>
                        <a:rPr lang="en-US" altLang="ko-KR" sz="1200" dirty="0">
                          <a:latin typeface="맑은 고딕" panose="020B0503020000020004" pitchFamily="50" charset="-127"/>
                          <a:ea typeface="맑은 고딕" panose="020B0503020000020004" pitchFamily="50" charset="-127"/>
                        </a:rPr>
                        <a:t>)</a:t>
                      </a: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빠른 </a:t>
                      </a:r>
                      <a:r>
                        <a:rPr lang="en-US" altLang="ko-KR" sz="1200" dirty="0">
                          <a:latin typeface="맑은 고딕" panose="020B0503020000020004" pitchFamily="50" charset="-127"/>
                          <a:ea typeface="맑은 고딕" panose="020B0503020000020004" pitchFamily="50" charset="-127"/>
                        </a:rPr>
                        <a:t>interface</a:t>
                      </a:r>
                      <a:r>
                        <a:rPr lang="ko-KR" altLang="en-US" sz="1200" dirty="0">
                          <a:latin typeface="맑은 고딕" panose="020B0503020000020004" pitchFamily="50" charset="-127"/>
                          <a:ea typeface="맑은 고딕" panose="020B0503020000020004" pitchFamily="50" charset="-127"/>
                        </a:rPr>
                        <a:t>가 요구되는 경우</a:t>
                      </a:r>
                    </a:p>
                  </a:txBody>
                  <a:tcPr anchor="ctr"/>
                </a:tc>
                <a:extLst>
                  <a:ext uri="{0D108BD9-81ED-4DB2-BD59-A6C34878D82A}">
                    <a16:rowId xmlns:a16="http://schemas.microsoft.com/office/drawing/2014/main" val="2824102045"/>
                  </a:ext>
                </a:extLst>
              </a:tr>
            </a:tbl>
          </a:graphicData>
        </a:graphic>
      </p:graphicFrame>
    </p:spTree>
    <p:extLst>
      <p:ext uri="{BB962C8B-B14F-4D97-AF65-F5344CB8AC3E}">
        <p14:creationId xmlns:p14="http://schemas.microsoft.com/office/powerpoint/2010/main" val="20632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DFD2B-5A7E-A37C-BC54-BC1CA497291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2CB37BB-5318-0DAD-1801-AE1143DF4601}"/>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(2) RT-DETR (Real-Time Detection Transformer) [5]</a:t>
            </a:r>
          </a:p>
        </p:txBody>
      </p:sp>
      <p:sp>
        <p:nvSpPr>
          <p:cNvPr id="2" name="제목 1">
            <a:extLst>
              <a:ext uri="{FF2B5EF4-FFF2-40B4-BE49-F238E27FC236}">
                <a16:creationId xmlns:a16="http://schemas.microsoft.com/office/drawing/2014/main" id="{DEF86576-6B4F-9A71-3985-2B189026562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6" descr="drawing">
            <a:extLst>
              <a:ext uri="{FF2B5EF4-FFF2-40B4-BE49-F238E27FC236}">
                <a16:creationId xmlns:a16="http://schemas.microsoft.com/office/drawing/2014/main" id="{1812F04A-904B-AC8D-1B11-5282A5490E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019" y="1998788"/>
            <a:ext cx="2735314" cy="2548869"/>
          </a:xfrm>
          <a:prstGeom prst="rect">
            <a:avLst/>
          </a:prstGeom>
          <a:noFill/>
          <a:extLst>
            <a:ext uri="{909E8E84-426E-40DD-AFC4-6F175D3DCCD1}">
              <a14:hiddenFill xmlns:a14="http://schemas.microsoft.com/office/drawing/2010/main">
                <a:solidFill>
                  <a:srgbClr val="FFFFFF"/>
                </a:solidFill>
              </a14:hiddenFill>
            </a:ext>
          </a:extLst>
        </p:spPr>
      </p:pic>
      <p:pic>
        <p:nvPicPr>
          <p:cNvPr id="5" name="_x1177389832">
            <a:extLst>
              <a:ext uri="{FF2B5EF4-FFF2-40B4-BE49-F238E27FC236}">
                <a16:creationId xmlns:a16="http://schemas.microsoft.com/office/drawing/2014/main" id="{99FF3BED-79F2-D56E-87A8-27DEC04ED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97" y="2258987"/>
            <a:ext cx="5849322" cy="1897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24E1A-F9CF-BB77-8FD8-E6CE2F6E2506}"/>
              </a:ext>
            </a:extLst>
          </p:cNvPr>
          <p:cNvSpPr txBox="1"/>
          <p:nvPr/>
        </p:nvSpPr>
        <p:spPr>
          <a:xfrm>
            <a:off x="421808" y="4599013"/>
            <a:ext cx="8460094" cy="1580113"/>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Baidu</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2023</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4</a:t>
            </a:r>
            <a:r>
              <a:rPr lang="ko-KR" altLang="en-US" sz="1200" kern="0" dirty="0">
                <a:solidFill>
                  <a:srgbClr val="000000"/>
                </a:solidFill>
                <a:latin typeface="맑은 고딕" panose="020B0503020000020004" pitchFamily="50" charset="-127"/>
                <a:ea typeface="맑은 고딕" panose="020B0503020000020004" pitchFamily="50" charset="-127"/>
              </a:rPr>
              <a:t>월에 발표한 최첨단 </a:t>
            </a:r>
            <a:r>
              <a:rPr lang="ko-KR" altLang="en-US" sz="1200" kern="0" dirty="0" err="1">
                <a:solidFill>
                  <a:srgbClr val="000000"/>
                </a:solidFill>
                <a:latin typeface="맑은 고딕" panose="020B0503020000020004" pitchFamily="50" charset="-127"/>
                <a:ea typeface="맑은 고딕" panose="020B0503020000020004" pitchFamily="50" charset="-127"/>
              </a:rPr>
              <a:t>엔드투엔드</a:t>
            </a:r>
            <a:r>
              <a:rPr lang="ko-KR" altLang="en-US" sz="1200" kern="0" dirty="0">
                <a:solidFill>
                  <a:srgbClr val="000000"/>
                </a:solidFill>
                <a:latin typeface="맑은 고딕" panose="020B0503020000020004" pitchFamily="50" charset="-127"/>
                <a:ea typeface="맑은 고딕" panose="020B0503020000020004" pitchFamily="50" charset="-127"/>
              </a:rPr>
              <a:t> 객체 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정확도를 유지하면서도 실시간 성능을 제공</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br>
              <a:rPr lang="en-US" altLang="ko-KR" sz="3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실시간 객체 감지 분야에서 기존 </a:t>
            </a:r>
            <a:r>
              <a:rPr lang="en-US" altLang="ko-KR" sz="1200" kern="0" dirty="0">
                <a:solidFill>
                  <a:srgbClr val="000000"/>
                </a:solidFill>
                <a:latin typeface="맑은 고딕" panose="020B0503020000020004" pitchFamily="50" charset="-127"/>
                <a:ea typeface="맑은 고딕" panose="020B0503020000020004" pitchFamily="50" charset="-127"/>
              </a:rPr>
              <a:t>CNN </a:t>
            </a:r>
            <a:r>
              <a:rPr lang="ko-KR" altLang="en-US" sz="1200" kern="0" dirty="0">
                <a:solidFill>
                  <a:srgbClr val="000000"/>
                </a:solidFill>
                <a:latin typeface="맑은 고딕" panose="020B0503020000020004" pitchFamily="50" charset="-127"/>
                <a:ea typeface="맑은 고딕" panose="020B0503020000020004" pitchFamily="50" charset="-127"/>
              </a:rPr>
              <a:t>기반이 아닌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기반 모델의 새로운 가능성을 제시하며</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정확도와 효율성을 동시에 달성한 혁신적인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멀티스케일</a:t>
            </a:r>
            <a:r>
              <a:rPr lang="ko-KR" altLang="en-US" sz="1200" kern="0" dirty="0">
                <a:solidFill>
                  <a:srgbClr val="000000"/>
                </a:solidFill>
                <a:latin typeface="맑은 고딕" panose="020B0503020000020004" pitchFamily="50" charset="-127"/>
                <a:ea typeface="맑은 고딕" panose="020B0503020000020004" pitchFamily="50" charset="-127"/>
              </a:rPr>
              <a:t> 정보 처리에 유리하여 복잡한 장면에서도 성능이 뛰어남</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endParaRPr lang="en-US" altLang="ko-KR" sz="3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기존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모델은 실시간 객체 탐지에 적합하지 않았으나</a:t>
            </a:r>
            <a:r>
              <a:rPr lang="en-US" altLang="ko-KR" sz="1200" kern="0" dirty="0">
                <a:solidFill>
                  <a:srgbClr val="000000"/>
                </a:solidFill>
                <a:latin typeface="맑은 고딕" panose="020B0503020000020004" pitchFamily="50" charset="-127"/>
                <a:ea typeface="맑은 고딕" panose="020B0503020000020004" pitchFamily="50" charset="-127"/>
              </a:rPr>
              <a:t>, RT-DETR</a:t>
            </a:r>
            <a:r>
              <a:rPr lang="ko-KR" altLang="en-US" sz="1200" kern="0" dirty="0">
                <a:solidFill>
                  <a:srgbClr val="000000"/>
                </a:solidFill>
                <a:latin typeface="맑은 고딕" panose="020B0503020000020004" pitchFamily="50" charset="-127"/>
                <a:ea typeface="맑은 고딕" panose="020B0503020000020004" pitchFamily="50" charset="-127"/>
              </a:rPr>
              <a:t>은 이러한 단점을 개선하여 </a:t>
            </a:r>
            <a:r>
              <a:rPr lang="en-US" altLang="ko-KR" sz="1200" kern="0" dirty="0">
                <a:solidFill>
                  <a:srgbClr val="000000"/>
                </a:solidFill>
                <a:latin typeface="맑은 고딕" panose="020B0503020000020004" pitchFamily="50" charset="-127"/>
                <a:ea typeface="맑은 고딕" panose="020B0503020000020004" pitchFamily="50" charset="-127"/>
              </a:rPr>
              <a:t>YOLO</a:t>
            </a:r>
            <a:r>
              <a:rPr lang="ko-KR" altLang="en-US" sz="1200" kern="0" dirty="0">
                <a:solidFill>
                  <a:srgbClr val="000000"/>
                </a:solidFill>
                <a:latin typeface="맑은 고딕" panose="020B0503020000020004" pitchFamily="50" charset="-127"/>
                <a:ea typeface="맑은 고딕" panose="020B0503020000020004" pitchFamily="50" charset="-127"/>
              </a:rPr>
              <a:t>에 가까운 속도를 제공하였음</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458795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82C5-B8C8-824A-07BD-F10D780A976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C0D6EC5-03F5-2889-0E86-C194485544CD}"/>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YOLO11(You Only Look Once) - N,S,M,L,X [6]</a:t>
            </a:r>
          </a:p>
        </p:txBody>
      </p:sp>
      <p:sp>
        <p:nvSpPr>
          <p:cNvPr id="2" name="제목 1">
            <a:extLst>
              <a:ext uri="{FF2B5EF4-FFF2-40B4-BE49-F238E27FC236}">
                <a16:creationId xmlns:a16="http://schemas.microsoft.com/office/drawing/2014/main" id="{9D096B73-8C21-92F5-180E-535580D64FA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3" name="TextBox 2">
            <a:extLst>
              <a:ext uri="{FF2B5EF4-FFF2-40B4-BE49-F238E27FC236}">
                <a16:creationId xmlns:a16="http://schemas.microsoft.com/office/drawing/2014/main" id="{70F61C57-4F36-F88A-13EB-69999CC38711}"/>
              </a:ext>
            </a:extLst>
          </p:cNvPr>
          <p:cNvSpPr txBox="1"/>
          <p:nvPr/>
        </p:nvSpPr>
        <p:spPr>
          <a:xfrm>
            <a:off x="521955" y="4216078"/>
            <a:ext cx="8460094" cy="1718612"/>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err="1">
                <a:solidFill>
                  <a:srgbClr val="000000"/>
                </a:solidFill>
                <a:latin typeface="맑은 고딕" panose="020B0503020000020004" pitchFamily="50" charset="-127"/>
                <a:ea typeface="맑은 고딕" panose="020B0503020000020004" pitchFamily="50" charset="-127"/>
              </a:rPr>
              <a:t>Ultralytics</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2024</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9</a:t>
            </a:r>
            <a:r>
              <a:rPr lang="ko-KR" altLang="en-US" sz="1200" kern="0" dirty="0">
                <a:solidFill>
                  <a:srgbClr val="000000"/>
                </a:solidFill>
                <a:latin typeface="맑은 고딕" panose="020B0503020000020004" pitchFamily="50" charset="-127"/>
                <a:ea typeface="맑은 고딕" panose="020B0503020000020004" pitchFamily="50" charset="-127"/>
              </a:rPr>
              <a:t>월에 개발한 최신 객체 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a:t>
            </a:r>
            <a:r>
              <a:rPr lang="en-US" altLang="ko-KR" sz="1200" kern="0" dirty="0">
                <a:solidFill>
                  <a:srgbClr val="000000"/>
                </a:solidFill>
                <a:latin typeface="맑은 고딕" panose="020B0503020000020004" pitchFamily="50" charset="-127"/>
                <a:ea typeface="맑은 고딕" panose="020B0503020000020004" pitchFamily="50" charset="-127"/>
              </a:rPr>
              <a:t>YOLO </a:t>
            </a:r>
            <a:r>
              <a:rPr lang="ko-KR" altLang="en-US" sz="1200" kern="0" dirty="0">
                <a:solidFill>
                  <a:srgbClr val="000000"/>
                </a:solidFill>
                <a:latin typeface="맑은 고딕" panose="020B0503020000020004" pitchFamily="50" charset="-127"/>
                <a:ea typeface="맑은 고딕" panose="020B0503020000020004" pitchFamily="50" charset="-127"/>
              </a:rPr>
              <a:t>버전들의 성공을 기반으로 새로운 기능과 향상된 성능을 제공</a:t>
            </a:r>
            <a:br>
              <a:rPr lang="ko-KR" altLang="en-US" sz="12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버전과 비교하여 개선된 </a:t>
            </a:r>
            <a:r>
              <a:rPr lang="en-US" altLang="ko-KR" sz="1200" kern="0" dirty="0">
                <a:solidFill>
                  <a:srgbClr val="000000"/>
                </a:solidFill>
                <a:latin typeface="맑은 고딕" panose="020B0503020000020004" pitchFamily="50" charset="-127"/>
                <a:ea typeface="맑은 고딕" panose="020B0503020000020004" pitchFamily="50" charset="-127"/>
              </a:rPr>
              <a:t>Backbone</a:t>
            </a:r>
            <a:r>
              <a:rPr lang="ko-KR" altLang="en-US" sz="1200" kern="0" dirty="0">
                <a:solidFill>
                  <a:srgbClr val="000000"/>
                </a:solidFill>
                <a:latin typeface="맑은 고딕" panose="020B0503020000020004" pitchFamily="50" charset="-127"/>
                <a:ea typeface="맑은 고딕" panose="020B0503020000020004" pitchFamily="50" charset="-127"/>
              </a:rPr>
              <a:t>과 </a:t>
            </a:r>
            <a:r>
              <a:rPr lang="en-US" altLang="ko-KR" sz="1200" kern="0" dirty="0">
                <a:solidFill>
                  <a:srgbClr val="000000"/>
                </a:solidFill>
                <a:latin typeface="맑은 고딕" panose="020B0503020000020004" pitchFamily="50" charset="-127"/>
                <a:ea typeface="맑은 고딕" panose="020B0503020000020004" pitchFamily="50" charset="-127"/>
              </a:rPr>
              <a:t>Nek </a:t>
            </a:r>
            <a:r>
              <a:rPr lang="ko-KR" altLang="en-US" sz="1200" kern="0" dirty="0">
                <a:solidFill>
                  <a:srgbClr val="000000"/>
                </a:solidFill>
                <a:latin typeface="맑은 고딕" panose="020B0503020000020004" pitchFamily="50" charset="-127"/>
                <a:ea typeface="맑은 고딕" panose="020B0503020000020004" pitchFamily="50" charset="-127"/>
              </a:rPr>
              <a:t>아키텍처를 사용하여 특징 추출 능력을 향상</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더 높은 평균 정밀도</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en-US" altLang="ko-KR" sz="1200" kern="0" dirty="0" err="1">
                <a:solidFill>
                  <a:srgbClr val="000000"/>
                </a:solidFill>
                <a:latin typeface="맑은 고딕" panose="020B0503020000020004" pitchFamily="50" charset="-127"/>
                <a:ea typeface="맑은 고딕" panose="020B0503020000020004" pitchFamily="50" charset="-127"/>
              </a:rPr>
              <a:t>mAP</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를 달성하면서도 이전 버전보다 </a:t>
            </a:r>
            <a:r>
              <a:rPr lang="en-US" altLang="ko-KR" sz="1200" kern="0" dirty="0">
                <a:solidFill>
                  <a:srgbClr val="000000"/>
                </a:solidFill>
                <a:latin typeface="맑은 고딕" panose="020B0503020000020004" pitchFamily="50" charset="-127"/>
                <a:ea typeface="맑은 고딕" panose="020B0503020000020004" pitchFamily="50" charset="-127"/>
              </a:rPr>
              <a:t>22% </a:t>
            </a:r>
            <a:r>
              <a:rPr lang="ko-KR" altLang="en-US" sz="1200" kern="0" dirty="0">
                <a:solidFill>
                  <a:srgbClr val="000000"/>
                </a:solidFill>
                <a:latin typeface="맑은 고딕" panose="020B0503020000020004" pitchFamily="50" charset="-127"/>
                <a:ea typeface="맑은 고딕" panose="020B0503020000020004" pitchFamily="50" charset="-127"/>
              </a:rPr>
              <a:t>적은 파라미터를 사용하여 계산 효율성을 높임</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버전의 </a:t>
            </a:r>
            <a:r>
              <a:rPr lang="en-US" altLang="ko-KR" sz="1200" kern="0" dirty="0">
                <a:solidFill>
                  <a:srgbClr val="000000"/>
                </a:solidFill>
                <a:latin typeface="맑은 고딕" panose="020B0503020000020004" pitchFamily="50" charset="-127"/>
                <a:ea typeface="맑은 고딕" panose="020B0503020000020004" pitchFamily="50" charset="-127"/>
              </a:rPr>
              <a:t>C2F </a:t>
            </a:r>
            <a:r>
              <a:rPr lang="ko-KR" altLang="en-US" sz="1200" kern="0" dirty="0">
                <a:solidFill>
                  <a:srgbClr val="000000"/>
                </a:solidFill>
                <a:latin typeface="맑은 고딕" panose="020B0503020000020004" pitchFamily="50" charset="-127"/>
                <a:ea typeface="맑은 고딕" panose="020B0503020000020004" pitchFamily="50" charset="-127"/>
              </a:rPr>
              <a:t>모듈을 대체하기 위해 </a:t>
            </a:r>
            <a:r>
              <a:rPr lang="en-US" altLang="ko-KR" sz="1200" kern="0" dirty="0">
                <a:solidFill>
                  <a:srgbClr val="000000"/>
                </a:solidFill>
                <a:latin typeface="맑은 고딕" panose="020B0503020000020004" pitchFamily="50" charset="-127"/>
                <a:ea typeface="맑은 고딕" panose="020B0503020000020004" pitchFamily="50" charset="-127"/>
              </a:rPr>
              <a:t>C3K2 </a:t>
            </a:r>
            <a:r>
              <a:rPr lang="ko-KR" altLang="en-US" sz="1200" kern="0" dirty="0">
                <a:solidFill>
                  <a:srgbClr val="000000"/>
                </a:solidFill>
                <a:latin typeface="맑은 고딕" panose="020B0503020000020004" pitchFamily="50" charset="-127"/>
                <a:ea typeface="맑은 고딕" panose="020B0503020000020004" pitchFamily="50" charset="-127"/>
              </a:rPr>
              <a:t>모듈을 도입하였으며</a:t>
            </a:r>
            <a:r>
              <a:rPr lang="en-US" altLang="ko-KR" sz="1200" kern="0" dirty="0">
                <a:solidFill>
                  <a:srgbClr val="000000"/>
                </a:solidFill>
                <a:latin typeface="맑은 고딕" panose="020B0503020000020004" pitchFamily="50" charset="-127"/>
                <a:ea typeface="맑은 고딕" panose="020B0503020000020004" pitchFamily="50" charset="-127"/>
              </a:rPr>
              <a:t>, SPPF </a:t>
            </a:r>
            <a:r>
              <a:rPr lang="ko-KR" altLang="en-US" sz="1200" kern="0" dirty="0">
                <a:solidFill>
                  <a:srgbClr val="000000"/>
                </a:solidFill>
                <a:latin typeface="맑은 고딕" panose="020B0503020000020004" pitchFamily="50" charset="-127"/>
                <a:ea typeface="맑은 고딕" panose="020B0503020000020004" pitchFamily="50" charset="-127"/>
              </a:rPr>
              <a:t>모듈 뒤에 </a:t>
            </a:r>
            <a:r>
              <a:rPr lang="en-US" altLang="ko-KR" sz="1200" kern="0" dirty="0">
                <a:solidFill>
                  <a:srgbClr val="000000"/>
                </a:solidFill>
                <a:latin typeface="맑은 고딕" panose="020B0503020000020004" pitchFamily="50" charset="-127"/>
                <a:ea typeface="맑은 고딕" panose="020B0503020000020004" pitchFamily="50" charset="-127"/>
              </a:rPr>
              <a:t>C2PSA </a:t>
            </a:r>
            <a:r>
              <a:rPr lang="ko-KR" altLang="en-US" sz="1200" kern="0" dirty="0">
                <a:solidFill>
                  <a:srgbClr val="000000"/>
                </a:solidFill>
                <a:latin typeface="맑은 고딕" panose="020B0503020000020004" pitchFamily="50" charset="-127"/>
                <a:ea typeface="맑은 고딕" panose="020B0503020000020004" pitchFamily="50" charset="-127"/>
              </a:rPr>
              <a:t>모듈을 추가함</a:t>
            </a:r>
            <a:r>
              <a:rPr lang="en-US" altLang="ko-KR" sz="1200" kern="0" dirty="0">
                <a:solidFill>
                  <a:srgbClr val="000000"/>
                </a:solidFill>
                <a:latin typeface="맑은 고딕" panose="020B0503020000020004" pitchFamily="50" charset="-127"/>
                <a:ea typeface="맑은 고딕" panose="020B0503020000020004" pitchFamily="50" charset="-127"/>
              </a:rPr>
              <a:t>. C3K2</a:t>
            </a:r>
            <a:r>
              <a:rPr lang="ko-KR" altLang="en-US" sz="1200" kern="0" dirty="0">
                <a:solidFill>
                  <a:srgbClr val="000000"/>
                </a:solidFill>
                <a:latin typeface="맑은 고딕" panose="020B0503020000020004" pitchFamily="50" charset="-127"/>
                <a:ea typeface="맑은 고딕" panose="020B0503020000020004" pitchFamily="50" charset="-127"/>
              </a:rPr>
              <a:t>는 여러 개의 </a:t>
            </a:r>
            <a:r>
              <a:rPr lang="ko-KR" altLang="en-US" sz="1200" kern="0" dirty="0" err="1">
                <a:solidFill>
                  <a:srgbClr val="000000"/>
                </a:solidFill>
                <a:latin typeface="맑은 고딕" panose="020B0503020000020004" pitchFamily="50" charset="-127"/>
                <a:ea typeface="맑은 고딕" panose="020B0503020000020004" pitchFamily="50" charset="-127"/>
              </a:rPr>
              <a:t>경량화된</a:t>
            </a: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합성곱</a:t>
            </a:r>
            <a:r>
              <a:rPr lang="ko-KR" altLang="en-US" sz="1200" kern="0" dirty="0">
                <a:solidFill>
                  <a:srgbClr val="000000"/>
                </a:solidFill>
                <a:latin typeface="맑은 고딕" panose="020B0503020000020004" pitchFamily="50" charset="-127"/>
                <a:ea typeface="맑은 고딕" panose="020B0503020000020004" pitchFamily="50" charset="-127"/>
              </a:rPr>
              <a:t> 레이어로 구성된 블록으로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정보 손실을 줄여 작은 객체를 보다 잘 탐지할 수 있도록 지원함</a:t>
            </a:r>
          </a:p>
        </p:txBody>
      </p:sp>
      <p:pic>
        <p:nvPicPr>
          <p:cNvPr id="4" name="Picture 4">
            <a:extLst>
              <a:ext uri="{FF2B5EF4-FFF2-40B4-BE49-F238E27FC236}">
                <a16:creationId xmlns:a16="http://schemas.microsoft.com/office/drawing/2014/main" id="{37285162-4717-3804-BBA2-E62A6D85B0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961" y="2193336"/>
            <a:ext cx="3150035" cy="1900821"/>
          </a:xfrm>
          <a:prstGeom prst="rect">
            <a:avLst/>
          </a:prstGeom>
          <a:noFill/>
          <a:extLst>
            <a:ext uri="{909E8E84-426E-40DD-AFC4-6F175D3DCCD1}">
              <a14:hiddenFill xmlns:a14="http://schemas.microsoft.com/office/drawing/2010/main">
                <a:solidFill>
                  <a:srgbClr val="FFFFFF"/>
                </a:solidFill>
              </a14:hiddenFill>
            </a:ext>
          </a:extLst>
        </p:spPr>
      </p:pic>
      <p:pic>
        <p:nvPicPr>
          <p:cNvPr id="5" name="_x1192604744">
            <a:extLst>
              <a:ext uri="{FF2B5EF4-FFF2-40B4-BE49-F238E27FC236}">
                <a16:creationId xmlns:a16="http://schemas.microsoft.com/office/drawing/2014/main" id="{7C68FA34-D01F-7CC0-E286-6EBACDCE34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90" t="2507" r="1324" b="4840"/>
          <a:stretch>
            <a:fillRect/>
          </a:stretch>
        </p:blipFill>
        <p:spPr bwMode="auto">
          <a:xfrm>
            <a:off x="4481999" y="2317848"/>
            <a:ext cx="4071433" cy="16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75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#2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
        <p:nvSpPr>
          <p:cNvPr id="2" name="사각형: 둥근 모서리 1">
            <a:extLst>
              <a:ext uri="{FF2B5EF4-FFF2-40B4-BE49-F238E27FC236}">
                <a16:creationId xmlns:a16="http://schemas.microsoft.com/office/drawing/2014/main" id="{1F93FE2C-DA74-2AA9-0B81-0D5A5D9C12A6}"/>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3" name="그룹 2">
            <a:extLst>
              <a:ext uri="{FF2B5EF4-FFF2-40B4-BE49-F238E27FC236}">
                <a16:creationId xmlns:a16="http://schemas.microsoft.com/office/drawing/2014/main" id="{C2ADC6E4-4338-D744-F65B-329AA8BDF69B}"/>
              </a:ext>
            </a:extLst>
          </p:cNvPr>
          <p:cNvGrpSpPr/>
          <p:nvPr/>
        </p:nvGrpSpPr>
        <p:grpSpPr>
          <a:xfrm>
            <a:off x="684584" y="2423474"/>
            <a:ext cx="892810" cy="892810"/>
            <a:chOff x="611956" y="1268976"/>
            <a:chExt cx="772344" cy="772344"/>
          </a:xfrm>
        </p:grpSpPr>
        <p:sp>
          <p:nvSpPr>
            <p:cNvPr id="4" name="타원 3">
              <a:extLst>
                <a:ext uri="{FF2B5EF4-FFF2-40B4-BE49-F238E27FC236}">
                  <a16:creationId xmlns:a16="http://schemas.microsoft.com/office/drawing/2014/main" id="{F6B51E49-2B01-4A42-D67E-B2F6F95D0DD5}"/>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5" name="원형: 비어 있음 4">
              <a:extLst>
                <a:ext uri="{FF2B5EF4-FFF2-40B4-BE49-F238E27FC236}">
                  <a16:creationId xmlns:a16="http://schemas.microsoft.com/office/drawing/2014/main" id="{61F5A1B1-D133-A11E-F4CA-D1ECB93766F4}"/>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6" name="사각형: 둥근 모서리 5">
            <a:extLst>
              <a:ext uri="{FF2B5EF4-FFF2-40B4-BE49-F238E27FC236}">
                <a16:creationId xmlns:a16="http://schemas.microsoft.com/office/drawing/2014/main" id="{E08BDFE7-A248-23BE-F854-63DBCA068A9B}"/>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 name="타원 6">
            <a:extLst>
              <a:ext uri="{FF2B5EF4-FFF2-40B4-BE49-F238E27FC236}">
                <a16:creationId xmlns:a16="http://schemas.microsoft.com/office/drawing/2014/main" id="{A5B58988-5F62-FDCD-11A1-7E9E431827F4}"/>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9" name="원형: 비어 있음 8">
            <a:extLst>
              <a:ext uri="{FF2B5EF4-FFF2-40B4-BE49-F238E27FC236}">
                <a16:creationId xmlns:a16="http://schemas.microsoft.com/office/drawing/2014/main" id="{1FCBD62C-886C-5509-5BBA-B5DE30E52BEB}"/>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3" name="사각형: 둥근 모서리 12">
            <a:extLst>
              <a:ext uri="{FF2B5EF4-FFF2-40B4-BE49-F238E27FC236}">
                <a16:creationId xmlns:a16="http://schemas.microsoft.com/office/drawing/2014/main" id="{A514773D-AC32-F65A-75C1-0045B1BDE08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5" name="타원 14">
            <a:extLst>
              <a:ext uri="{FF2B5EF4-FFF2-40B4-BE49-F238E27FC236}">
                <a16:creationId xmlns:a16="http://schemas.microsoft.com/office/drawing/2014/main" id="{B20EDCCF-EAF2-C91D-B441-58D027BF4921}"/>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6" name="원형: 비어 있음 15">
            <a:extLst>
              <a:ext uri="{FF2B5EF4-FFF2-40B4-BE49-F238E27FC236}">
                <a16:creationId xmlns:a16="http://schemas.microsoft.com/office/drawing/2014/main" id="{90955028-BE94-B618-D838-B8B73387ECEC}"/>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7" name="사각형: 둥근 모서리 16">
            <a:extLst>
              <a:ext uri="{FF2B5EF4-FFF2-40B4-BE49-F238E27FC236}">
                <a16:creationId xmlns:a16="http://schemas.microsoft.com/office/drawing/2014/main" id="{8DB0825B-E9A1-9CF6-266F-2C9DB6704DE3}"/>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8" name="타원 17">
            <a:extLst>
              <a:ext uri="{FF2B5EF4-FFF2-40B4-BE49-F238E27FC236}">
                <a16:creationId xmlns:a16="http://schemas.microsoft.com/office/drawing/2014/main" id="{1D9B9DF9-FF76-23B7-E5FA-DD2A2EAA132F}"/>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9" name="원형: 비어 있음 18">
            <a:extLst>
              <a:ext uri="{FF2B5EF4-FFF2-40B4-BE49-F238E27FC236}">
                <a16:creationId xmlns:a16="http://schemas.microsoft.com/office/drawing/2014/main" id="{46EB414F-19F3-28BD-16CA-325D66881FE9}"/>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20" name="TextBox 19">
            <a:extLst>
              <a:ext uri="{FF2B5EF4-FFF2-40B4-BE49-F238E27FC236}">
                <a16:creationId xmlns:a16="http://schemas.microsoft.com/office/drawing/2014/main" id="{B54E1758-E07C-69E1-C322-E8C35C00DC4E}"/>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1" name="TextBox 20">
            <a:extLst>
              <a:ext uri="{FF2B5EF4-FFF2-40B4-BE49-F238E27FC236}">
                <a16:creationId xmlns:a16="http://schemas.microsoft.com/office/drawing/2014/main" id="{23701B22-F965-7E7D-9FF6-D25BAC983E46}"/>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22" name="TextBox 21">
            <a:extLst>
              <a:ext uri="{FF2B5EF4-FFF2-40B4-BE49-F238E27FC236}">
                <a16:creationId xmlns:a16="http://schemas.microsoft.com/office/drawing/2014/main" id="{996BC058-46E0-2952-9B4F-387894CE8FD0}"/>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a:t>
            </a:r>
            <a:r>
              <a:rPr lang="en-US" altLang="ko-KR" sz="2000" b="1" dirty="0">
                <a:solidFill>
                  <a:srgbClr val="12275E"/>
                </a:solidFill>
                <a:latin typeface="나눔고딕 ExtraBold" panose="020D0904000000000000" pitchFamily="50" charset="-127"/>
                <a:ea typeface="나눔고딕 ExtraBold" panose="020D0904000000000000" pitchFamily="50" charset="-127"/>
              </a:rPr>
              <a:t> </a:t>
            </a:r>
            <a:r>
              <a:rPr lang="ko-KR" altLang="en-US" sz="2000" b="1" dirty="0">
                <a:solidFill>
                  <a:srgbClr val="12275E"/>
                </a:solidFill>
                <a:latin typeface="나눔고딕 ExtraBold" panose="020D0904000000000000" pitchFamily="50" charset="-127"/>
                <a:ea typeface="나눔고딕 ExtraBold" panose="020D0904000000000000" pitchFamily="50" charset="-127"/>
              </a:rPr>
              <a:t>및 구현 </a:t>
            </a:r>
            <a:r>
              <a:rPr lang="en-US" altLang="ko-KR" sz="2000" b="1" dirty="0">
                <a:solidFill>
                  <a:srgbClr val="12275E"/>
                </a:solidFill>
                <a:latin typeface="나눔고딕 ExtraBold" panose="020D0904000000000000" pitchFamily="50" charset="-127"/>
                <a:ea typeface="나눔고딕 ExtraBold" panose="020D0904000000000000" pitchFamily="50" charset="-127"/>
              </a:rPr>
              <a:t>(Methodology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3" name="TextBox 22">
            <a:extLst>
              <a:ext uri="{FF2B5EF4-FFF2-40B4-BE49-F238E27FC236}">
                <a16:creationId xmlns:a16="http://schemas.microsoft.com/office/drawing/2014/main" id="{0D7F745C-FC2F-4B62-3218-949DC2663E76}"/>
              </a:ext>
            </a:extLst>
          </p:cNvPr>
          <p:cNvSpPr txBox="1"/>
          <p:nvPr/>
        </p:nvSpPr>
        <p:spPr>
          <a:xfrm>
            <a:off x="1911844" y="3839502"/>
            <a:ext cx="21675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문제 해결을 위한 방법론</a:t>
            </a:r>
          </a:p>
        </p:txBody>
      </p:sp>
      <p:sp>
        <p:nvSpPr>
          <p:cNvPr id="24" name="TextBox 23">
            <a:extLst>
              <a:ext uri="{FF2B5EF4-FFF2-40B4-BE49-F238E27FC236}">
                <a16:creationId xmlns:a16="http://schemas.microsoft.com/office/drawing/2014/main" id="{93C3CA4F-0CBA-089C-1EAA-299038D482E9}"/>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5" name="TextBox 24">
            <a:extLst>
              <a:ext uri="{FF2B5EF4-FFF2-40B4-BE49-F238E27FC236}">
                <a16:creationId xmlns:a16="http://schemas.microsoft.com/office/drawing/2014/main" id="{B56ED523-4BC4-A4E5-2990-A3FD6FCF930C}"/>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26" name="TextBox 25">
            <a:extLst>
              <a:ext uri="{FF2B5EF4-FFF2-40B4-BE49-F238E27FC236}">
                <a16:creationId xmlns:a16="http://schemas.microsoft.com/office/drawing/2014/main" id="{ADA95FF9-5722-C980-28D4-E77EDD5C63DB}"/>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7" name="TextBox 26">
            <a:extLst>
              <a:ext uri="{FF2B5EF4-FFF2-40B4-BE49-F238E27FC236}">
                <a16:creationId xmlns:a16="http://schemas.microsoft.com/office/drawing/2014/main" id="{BB9763E6-807D-15BF-5376-CA9922414B47}"/>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Tree>
    <p:extLst>
      <p:ext uri="{BB962C8B-B14F-4D97-AF65-F5344CB8AC3E}">
        <p14:creationId xmlns:p14="http://schemas.microsoft.com/office/powerpoint/2010/main" val="18884553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696-799F-8C46-1952-E759ECB27B8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4A0234A-1E11-F33A-1AE8-402B0F278125}"/>
              </a:ext>
            </a:extLst>
          </p:cNvPr>
          <p:cNvSpPr>
            <a:spLocks noGrp="1"/>
          </p:cNvSpPr>
          <p:nvPr>
            <p:ph type="title"/>
          </p:nvPr>
        </p:nvSpPr>
        <p:spPr/>
        <p:txBody>
          <a:bodyPr/>
          <a:lstStyle/>
          <a:p>
            <a:r>
              <a:rPr lang="ko-KR" altLang="en-US" dirty="0"/>
              <a:t>실험 구성 및 평가 방법</a:t>
            </a:r>
          </a:p>
        </p:txBody>
      </p:sp>
      <p:pic>
        <p:nvPicPr>
          <p:cNvPr id="8" name="그림 7">
            <a:extLst>
              <a:ext uri="{FF2B5EF4-FFF2-40B4-BE49-F238E27FC236}">
                <a16:creationId xmlns:a16="http://schemas.microsoft.com/office/drawing/2014/main" id="{2B62A156-C850-C32F-F2DE-CDEB2385B6CA}"/>
              </a:ext>
            </a:extLst>
          </p:cNvPr>
          <p:cNvPicPr>
            <a:picLocks noChangeAspect="1"/>
          </p:cNvPicPr>
          <p:nvPr/>
        </p:nvPicPr>
        <p:blipFill>
          <a:blip r:embed="rId3"/>
          <a:stretch>
            <a:fillRect/>
          </a:stretch>
        </p:blipFill>
        <p:spPr>
          <a:xfrm>
            <a:off x="538687" y="3068996"/>
            <a:ext cx="4483317" cy="2700030"/>
          </a:xfrm>
          <a:prstGeom prst="rect">
            <a:avLst/>
          </a:prstGeom>
        </p:spPr>
      </p:pic>
      <p:sp>
        <p:nvSpPr>
          <p:cNvPr id="3" name="Rectangle 3">
            <a:extLst>
              <a:ext uri="{FF2B5EF4-FFF2-40B4-BE49-F238E27FC236}">
                <a16:creationId xmlns:a16="http://schemas.microsoft.com/office/drawing/2014/main" id="{A33AC294-7D4B-B871-429A-086D359459B8}"/>
              </a:ext>
            </a:extLst>
          </p:cNvPr>
          <p:cNvSpPr txBox="1">
            <a:spLocks noChangeArrowheads="1"/>
          </p:cNvSpPr>
          <p:nvPr/>
        </p:nvSpPr>
        <p:spPr bwMode="auto">
          <a:xfrm>
            <a:off x="251952" y="998973"/>
            <a:ext cx="8533362" cy="481664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환경</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본 연구에서 구현한 </a:t>
            </a:r>
            <a:r>
              <a:rPr lang="en-US" altLang="ko-KR" sz="1400" kern="0" dirty="0">
                <a:latin typeface="맑은 고딕" panose="020B0503020000020004" pitchFamily="50" charset="-127"/>
              </a:rPr>
              <a:t>SMT </a:t>
            </a:r>
            <a:r>
              <a:rPr lang="ko-KR" altLang="en-US" sz="1400" kern="0" dirty="0">
                <a:latin typeface="맑은 고딕" panose="020B0503020000020004" pitchFamily="50" charset="-127"/>
              </a:rPr>
              <a:t>공정 불량 검출 딥러닝 모델</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학습 및 평가를 위한 실험 환경은 아래와 같음</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err="1">
                <a:latin typeface="맑은 고딕" panose="020B0503020000020004" pitchFamily="50" charset="-127"/>
              </a:rPr>
              <a:t>딥모델의</a:t>
            </a:r>
            <a:r>
              <a:rPr lang="ko-KR" altLang="en-US" sz="1400" kern="0" dirty="0">
                <a:latin typeface="맑은 고딕" panose="020B0503020000020004" pitchFamily="50" charset="-127"/>
              </a:rPr>
              <a:t> 학습과 추론을 안정적으로 수행할 수 있는 대용량 메모리 및 </a:t>
            </a:r>
            <a:r>
              <a:rPr lang="en-US" altLang="ko-KR" sz="1400" kern="0" dirty="0">
                <a:latin typeface="맑은 고딕" panose="020B0503020000020004" pitchFamily="50" charset="-127"/>
              </a:rPr>
              <a:t>GPU</a:t>
            </a:r>
            <a:r>
              <a:rPr lang="ko-KR" altLang="en-US" sz="1400" kern="0" dirty="0">
                <a:latin typeface="맑은 고딕" panose="020B0503020000020004" pitchFamily="50" charset="-127"/>
              </a:rPr>
              <a:t>를</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포함하여 하드웨어 환경을 구성</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소프트웨어는 </a:t>
            </a:r>
            <a:r>
              <a:rPr lang="en-US" altLang="ko-KR" sz="1400" kern="0" dirty="0">
                <a:latin typeface="맑은 고딕" panose="020B0503020000020004" pitchFamily="50" charset="-127"/>
              </a:rPr>
              <a:t>Python </a:t>
            </a:r>
            <a:r>
              <a:rPr lang="ko-KR" altLang="en-US" sz="1400" kern="0" dirty="0">
                <a:latin typeface="맑은 고딕" panose="020B0503020000020004" pitchFamily="50" charset="-127"/>
              </a:rPr>
              <a:t>기반의 오픈소스 딥러닝 프레임워크를 활용하여 진행</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p:txBody>
      </p:sp>
      <p:pic>
        <p:nvPicPr>
          <p:cNvPr id="4" name="그림 3">
            <a:extLst>
              <a:ext uri="{FF2B5EF4-FFF2-40B4-BE49-F238E27FC236}">
                <a16:creationId xmlns:a16="http://schemas.microsoft.com/office/drawing/2014/main" id="{B4AB7C86-CBBA-32C1-62B1-1DE0387BF17F}"/>
              </a:ext>
            </a:extLst>
          </p:cNvPr>
          <p:cNvPicPr>
            <a:picLocks noChangeAspect="1"/>
          </p:cNvPicPr>
          <p:nvPr/>
        </p:nvPicPr>
        <p:blipFill>
          <a:blip r:embed="rId4"/>
          <a:stretch>
            <a:fillRect/>
          </a:stretch>
        </p:blipFill>
        <p:spPr>
          <a:xfrm>
            <a:off x="5022004" y="3789004"/>
            <a:ext cx="4050045" cy="2003316"/>
          </a:xfrm>
          <a:prstGeom prst="rect">
            <a:avLst/>
          </a:prstGeom>
        </p:spPr>
      </p:pic>
    </p:spTree>
    <p:extLst>
      <p:ext uri="{BB962C8B-B14F-4D97-AF65-F5344CB8AC3E}">
        <p14:creationId xmlns:p14="http://schemas.microsoft.com/office/powerpoint/2010/main" val="28144232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9ED0-2B1F-D22D-9925-3EE9AB017C3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94EBE28-5B5D-10EA-B06A-CD657C4D26D2}"/>
              </a:ext>
            </a:extLst>
          </p:cNvPr>
          <p:cNvSpPr txBox="1">
            <a:spLocks noChangeArrowheads="1"/>
          </p:cNvSpPr>
          <p:nvPr/>
        </p:nvSpPr>
        <p:spPr bwMode="auto">
          <a:xfrm>
            <a:off x="311265" y="952583"/>
            <a:ext cx="8533362" cy="359168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수행</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의 다섯 가지 버전</a:t>
            </a:r>
            <a:r>
              <a:rPr lang="en-US" altLang="ko-KR" sz="1400" kern="0" dirty="0">
                <a:latin typeface="맑은 고딕" panose="020B0503020000020004" pitchFamily="50" charset="-127"/>
              </a:rPr>
              <a:t>(N, S, M, L, X)</a:t>
            </a:r>
            <a:r>
              <a:rPr lang="ko-KR" altLang="en-US" sz="1400" kern="0" dirty="0">
                <a:latin typeface="맑은 고딕" panose="020B0503020000020004" pitchFamily="50" charset="-127"/>
              </a:rPr>
              <a:t>을 대상으로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실험은 </a:t>
            </a: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가장 우수한 성능을 보인 모델</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과</a:t>
            </a:r>
            <a:r>
              <a:rPr lang="en-US" altLang="ko-KR" sz="1400" kern="0" dirty="0">
                <a:latin typeface="맑은 고딕" panose="020B0503020000020004" pitchFamily="50" charset="-127"/>
              </a:rPr>
              <a:t>, Transformer </a:t>
            </a:r>
            <a:r>
              <a:rPr lang="ko-KR" altLang="en-US" sz="1400" kern="0" dirty="0">
                <a:latin typeface="맑은 고딕" panose="020B0503020000020004" pitchFamily="50" charset="-127"/>
              </a:rPr>
              <a:t>기반의 최신 객체 탐지 모델인 </a:t>
            </a:r>
            <a:r>
              <a:rPr lang="en-US" altLang="ko-KR" sz="1400" kern="0" dirty="0">
                <a:latin typeface="맑은 고딕" panose="020B0503020000020004" pitchFamily="50" charset="-127"/>
              </a:rPr>
              <a:t>RT-DETR </a:t>
            </a:r>
            <a:r>
              <a:rPr lang="ko-KR" altLang="en-US" sz="1400" kern="0" dirty="0">
                <a:latin typeface="맑은 고딕" panose="020B0503020000020004" pitchFamily="50" charset="-127"/>
              </a:rPr>
              <a:t>간의 성능을 비교함</a:t>
            </a:r>
            <a:r>
              <a:rPr lang="en-US" altLang="ko-KR" sz="1400" kern="0" dirty="0">
                <a:latin typeface="맑은 고딕" panose="020B0503020000020004" pitchFamily="50" charset="-127"/>
              </a:rPr>
              <a:t> </a:t>
            </a: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627062" lvl="2" indent="0">
              <a:lnSpc>
                <a:spcPct val="130000"/>
              </a:lnSpc>
              <a:spcBef>
                <a:spcPts val="600"/>
              </a:spcBef>
              <a:buNone/>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기본 </a:t>
            </a:r>
            <a:r>
              <a:rPr lang="ko-KR" altLang="en-US" sz="1400" kern="0" dirty="0" err="1">
                <a:latin typeface="맑은 고딕" panose="020B0503020000020004" pitchFamily="50" charset="-127"/>
              </a:rPr>
              <a:t>하이퍼</a:t>
            </a:r>
            <a:r>
              <a:rPr lang="ko-KR" altLang="en-US" sz="1400" kern="0" dirty="0">
                <a:latin typeface="맑은 고딕" panose="020B0503020000020004" pitchFamily="50" charset="-127"/>
              </a:rPr>
              <a:t> 파라미터를 설정하여 모든 </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버전의 모델을 동일하게 학습하여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실험에서는 </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의 성능을 향상시키기 위해 데이터 증강</a:t>
            </a:r>
            <a:r>
              <a:rPr lang="en-US" altLang="ko-KR" sz="1400" kern="0" dirty="0">
                <a:latin typeface="맑은 고딕" panose="020B0503020000020004" pitchFamily="50" charset="-127"/>
              </a:rPr>
              <a:t>(Data Augmentation) </a:t>
            </a:r>
            <a:r>
              <a:rPr lang="ko-KR" altLang="en-US" sz="1400" kern="0" dirty="0">
                <a:latin typeface="맑은 고딕" panose="020B0503020000020004" pitchFamily="50" charset="-127"/>
              </a:rPr>
              <a:t>관련 </a:t>
            </a:r>
            <a:r>
              <a:rPr lang="ko-KR" altLang="en-US" sz="1400" kern="0" dirty="0" err="1">
                <a:latin typeface="맑은 고딕" panose="020B0503020000020004" pitchFamily="50" charset="-127"/>
              </a:rPr>
              <a:t>하이퍼파라미터</a:t>
            </a:r>
            <a:r>
              <a:rPr lang="ko-KR" altLang="en-US" sz="1400" kern="0" dirty="0">
                <a:latin typeface="맑은 고딕" panose="020B0503020000020004" pitchFamily="50" charset="-127"/>
              </a:rPr>
              <a:t> 중 아래의 세 가지 파라미터를 조정함</a:t>
            </a:r>
            <a:endParaRPr lang="en-US" altLang="ko-KR" sz="1400" kern="0" dirty="0">
              <a:solidFill>
                <a:schemeClr val="tx1"/>
              </a:solidFill>
              <a:latin typeface="맑은 고딕" panose="020B0503020000020004" pitchFamily="50" charset="-127"/>
            </a:endParaRPr>
          </a:p>
        </p:txBody>
      </p:sp>
      <p:sp>
        <p:nvSpPr>
          <p:cNvPr id="2" name="제목 1">
            <a:extLst>
              <a:ext uri="{FF2B5EF4-FFF2-40B4-BE49-F238E27FC236}">
                <a16:creationId xmlns:a16="http://schemas.microsoft.com/office/drawing/2014/main" id="{7CBCF455-8E9F-A338-BC9B-657290B731B5}"/>
              </a:ext>
            </a:extLst>
          </p:cNvPr>
          <p:cNvSpPr>
            <a:spLocks noGrp="1"/>
          </p:cNvSpPr>
          <p:nvPr>
            <p:ph type="title"/>
          </p:nvPr>
        </p:nvSpPr>
        <p:spPr/>
        <p:txBody>
          <a:bodyPr/>
          <a:lstStyle/>
          <a:p>
            <a:r>
              <a:rPr lang="ko-KR" altLang="en-US" dirty="0"/>
              <a:t>실험 구성 및 평가 방법</a:t>
            </a:r>
          </a:p>
        </p:txBody>
      </p:sp>
      <p:pic>
        <p:nvPicPr>
          <p:cNvPr id="3" name="그림 2">
            <a:extLst>
              <a:ext uri="{FF2B5EF4-FFF2-40B4-BE49-F238E27FC236}">
                <a16:creationId xmlns:a16="http://schemas.microsoft.com/office/drawing/2014/main" id="{3FC40AEC-9974-EAB3-AD64-0EB204A448E6}"/>
              </a:ext>
            </a:extLst>
          </p:cNvPr>
          <p:cNvPicPr>
            <a:picLocks noChangeAspect="1"/>
          </p:cNvPicPr>
          <p:nvPr/>
        </p:nvPicPr>
        <p:blipFill>
          <a:blip r:embed="rId3"/>
          <a:stretch>
            <a:fillRect/>
          </a:stretch>
        </p:blipFill>
        <p:spPr>
          <a:xfrm>
            <a:off x="2591977" y="2263215"/>
            <a:ext cx="4823349" cy="1435788"/>
          </a:xfrm>
          <a:prstGeom prst="rect">
            <a:avLst/>
          </a:prstGeom>
        </p:spPr>
      </p:pic>
      <p:pic>
        <p:nvPicPr>
          <p:cNvPr id="4" name="그림 3">
            <a:extLst>
              <a:ext uri="{FF2B5EF4-FFF2-40B4-BE49-F238E27FC236}">
                <a16:creationId xmlns:a16="http://schemas.microsoft.com/office/drawing/2014/main" id="{E58BB7E3-B0CC-F133-C8D9-011CB800DB34}"/>
              </a:ext>
            </a:extLst>
          </p:cNvPr>
          <p:cNvPicPr>
            <a:picLocks noChangeAspect="1"/>
          </p:cNvPicPr>
          <p:nvPr/>
        </p:nvPicPr>
        <p:blipFill>
          <a:blip r:embed="rId4"/>
          <a:stretch>
            <a:fillRect/>
          </a:stretch>
        </p:blipFill>
        <p:spPr>
          <a:xfrm>
            <a:off x="2591977" y="4599013"/>
            <a:ext cx="4770053" cy="1472887"/>
          </a:xfrm>
          <a:prstGeom prst="rect">
            <a:avLst/>
          </a:prstGeom>
        </p:spPr>
      </p:pic>
    </p:spTree>
    <p:extLst>
      <p:ext uri="{BB962C8B-B14F-4D97-AF65-F5344CB8AC3E}">
        <p14:creationId xmlns:p14="http://schemas.microsoft.com/office/powerpoint/2010/main" val="247480818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A12D-32D9-DA21-B435-DF3D2ACBC91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8EEA902-4D27-65B3-48B2-30B35FA22B10}"/>
              </a:ext>
            </a:extLst>
          </p:cNvPr>
          <p:cNvSpPr txBox="1">
            <a:spLocks noChangeArrowheads="1"/>
          </p:cNvSpPr>
          <p:nvPr/>
        </p:nvSpPr>
        <p:spPr bwMode="auto">
          <a:xfrm>
            <a:off x="311265" y="952583"/>
            <a:ext cx="8533362" cy="252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성능 평가</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모델에 대해 </a:t>
            </a:r>
            <a:r>
              <a:rPr lang="en-US" altLang="ko-KR" sz="1400" kern="0" dirty="0">
                <a:solidFill>
                  <a:schemeClr val="tx1"/>
                </a:solidFill>
                <a:latin typeface="+mn-ea"/>
              </a:rPr>
              <a:t>Precision, 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latin typeface="맑은 고딕" panose="020B0503020000020004" pitchFamily="50" charset="-127"/>
              </a:rPr>
              <a:t>등의 대표적인 객체 검출 성능 지표를 활용하여 모델의 성능을 정량적으로 평가하고</a:t>
            </a:r>
            <a:r>
              <a:rPr lang="en-US" altLang="ko-KR" sz="1400" kern="0" dirty="0">
                <a:latin typeface="맑은 고딕" panose="020B0503020000020004" pitchFamily="50" charset="-127"/>
              </a:rPr>
              <a:t>, </a:t>
            </a:r>
            <a:r>
              <a:rPr lang="ko-KR" altLang="en-US" sz="1400" kern="0" dirty="0">
                <a:solidFill>
                  <a:schemeClr val="tx1"/>
                </a:solidFill>
                <a:latin typeface="+mn-ea"/>
              </a:rPr>
              <a:t>테스트 데이터에 대한 </a:t>
            </a:r>
            <a:r>
              <a:rPr lang="en-US" altLang="ko-KR" sz="1400" kern="0" dirty="0">
                <a:solidFill>
                  <a:schemeClr val="tx1"/>
                </a:solidFill>
                <a:latin typeface="+mn-ea"/>
              </a:rPr>
              <a:t>Confusion Matrix (</a:t>
            </a:r>
            <a:r>
              <a:rPr lang="ko-KR" altLang="en-US" sz="1400" kern="0" dirty="0">
                <a:solidFill>
                  <a:schemeClr val="tx1"/>
                </a:solidFill>
                <a:latin typeface="+mn-ea"/>
              </a:rPr>
              <a:t>혼동 행렬</a:t>
            </a:r>
            <a:r>
              <a:rPr lang="en-US" altLang="ko-KR" sz="1400" kern="0" dirty="0">
                <a:solidFill>
                  <a:schemeClr val="tx1"/>
                </a:solidFill>
                <a:latin typeface="+mn-ea"/>
              </a:rPr>
              <a:t>)</a:t>
            </a:r>
            <a:r>
              <a:rPr lang="ko-KR" altLang="en-US" sz="1400" kern="0" dirty="0">
                <a:solidFill>
                  <a:schemeClr val="tx1"/>
                </a:solidFill>
                <a:latin typeface="+mn-ea"/>
              </a:rPr>
              <a:t>을 작성하여 학습 모델에 실제 검출 성능이 얼마나 차이가 나는지를 확인 하도록 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a:t>
            </a:r>
            <a:r>
              <a:rPr lang="ko-KR" altLang="en-US" sz="1400" kern="0" dirty="0" err="1">
                <a:latin typeface="맑은 고딕" panose="020B0503020000020004" pitchFamily="50" charset="-127"/>
              </a:rPr>
              <a:t>모델별</a:t>
            </a:r>
            <a:r>
              <a:rPr lang="ko-KR" altLang="en-US" sz="1400" kern="0" dirty="0">
                <a:latin typeface="맑은 고딕" panose="020B0503020000020004" pitchFamily="50" charset="-127"/>
              </a:rPr>
              <a:t> </a:t>
            </a:r>
            <a:r>
              <a:rPr lang="en-US" altLang="ko-KR" sz="1400" kern="0" dirty="0">
                <a:latin typeface="맑은 고딕" panose="020B0503020000020004" pitchFamily="50" charset="-127"/>
              </a:rPr>
              <a:t>Precision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Recall, </a:t>
            </a:r>
            <a:r>
              <a:rPr lang="en-US" altLang="ko-KR" sz="1400" kern="0" dirty="0" err="1">
                <a:latin typeface="맑은 고딕" panose="020B0503020000020004" pitchFamily="50" charset="-127"/>
              </a:rPr>
              <a:t>mAP</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학습 시간</a:t>
            </a:r>
            <a:r>
              <a:rPr lang="en-US" altLang="ko-KR" sz="1400" kern="0" dirty="0">
                <a:latin typeface="맑은 고딕" panose="020B0503020000020004" pitchFamily="50" charset="-127"/>
              </a:rPr>
              <a:t>, Confusion Matrix </a:t>
            </a:r>
            <a:r>
              <a:rPr lang="ko-KR" altLang="en-US" sz="1400" kern="0" dirty="0">
                <a:latin typeface="맑은 고딕" panose="020B0503020000020004" pitchFamily="50" charset="-127"/>
              </a:rPr>
              <a:t>작성을 통한 클래스별 실제 불량 탐지 개수를 확인하여 성능을 비교</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2</a:t>
            </a:r>
            <a:r>
              <a:rPr lang="ko-KR" altLang="en-US" sz="1400" kern="0" dirty="0">
                <a:latin typeface="맑은 고딕" panose="020B0503020000020004" pitchFamily="50" charset="-127"/>
              </a:rPr>
              <a:t>차 실험에서는 실제 불량 탐지 개수를 기준으로 성능을 비교하고</a:t>
            </a:r>
            <a:r>
              <a:rPr lang="en-US" altLang="ko-KR" sz="1400" kern="0" dirty="0">
                <a:latin typeface="맑은 고딕" panose="020B0503020000020004" pitchFamily="50" charset="-127"/>
              </a:rPr>
              <a:t>, YOLOv11</a:t>
            </a:r>
            <a:r>
              <a:rPr lang="ko-KR" altLang="en-US" sz="1400" kern="0" dirty="0">
                <a:latin typeface="맑은 고딕" panose="020B0503020000020004" pitchFamily="50" charset="-127"/>
              </a:rPr>
              <a:t>과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a:t>
            </a:r>
            <a:r>
              <a:rPr lang="ko-KR" altLang="en-US" sz="1400" kern="0" dirty="0" err="1">
                <a:latin typeface="맑은 고딕" panose="020B0503020000020004" pitchFamily="50" charset="-127"/>
              </a:rPr>
              <a:t>연산량</a:t>
            </a:r>
            <a:r>
              <a:rPr lang="ko-KR" altLang="en-US" sz="1400" kern="0" dirty="0">
                <a:latin typeface="맑은 고딕" panose="020B0503020000020004" pitchFamily="50" charset="-127"/>
              </a:rPr>
              <a:t> 크기를 비교할 수 있는 지표들을 포함하여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모델의 가성비를 강조</a:t>
            </a:r>
            <a:endParaRPr lang="en-US" altLang="ko-KR" sz="1400" kern="0" dirty="0">
              <a:latin typeface="맑은 고딕" panose="020B0503020000020004" pitchFamily="50" charset="-127"/>
            </a:endParaRPr>
          </a:p>
        </p:txBody>
      </p:sp>
      <p:sp>
        <p:nvSpPr>
          <p:cNvPr id="2" name="제목 1">
            <a:extLst>
              <a:ext uri="{FF2B5EF4-FFF2-40B4-BE49-F238E27FC236}">
                <a16:creationId xmlns:a16="http://schemas.microsoft.com/office/drawing/2014/main" id="{873664ED-9C15-A914-2152-894B024D8764}"/>
              </a:ext>
            </a:extLst>
          </p:cNvPr>
          <p:cNvSpPr>
            <a:spLocks noGrp="1"/>
          </p:cNvSpPr>
          <p:nvPr>
            <p:ph type="title"/>
          </p:nvPr>
        </p:nvSpPr>
        <p:spPr/>
        <p:txBody>
          <a:bodyPr/>
          <a:lstStyle/>
          <a:p>
            <a:r>
              <a:rPr lang="ko-KR" altLang="en-US" dirty="0"/>
              <a:t>실험 구성 및 평가 방법</a:t>
            </a:r>
          </a:p>
        </p:txBody>
      </p:sp>
      <p:pic>
        <p:nvPicPr>
          <p:cNvPr id="5" name="그림 4">
            <a:extLst>
              <a:ext uri="{FF2B5EF4-FFF2-40B4-BE49-F238E27FC236}">
                <a16:creationId xmlns:a16="http://schemas.microsoft.com/office/drawing/2014/main" id="{CBC1FB0A-61C2-5C3E-B7EB-A1FA552DC44B}"/>
              </a:ext>
            </a:extLst>
          </p:cNvPr>
          <p:cNvPicPr>
            <a:picLocks noChangeAspect="1"/>
          </p:cNvPicPr>
          <p:nvPr/>
        </p:nvPicPr>
        <p:blipFill>
          <a:blip r:embed="rId3"/>
          <a:stretch>
            <a:fillRect/>
          </a:stretch>
        </p:blipFill>
        <p:spPr>
          <a:xfrm>
            <a:off x="2681979" y="3519001"/>
            <a:ext cx="4590051" cy="2718846"/>
          </a:xfrm>
          <a:prstGeom prst="rect">
            <a:avLst/>
          </a:prstGeom>
        </p:spPr>
      </p:pic>
    </p:spTree>
    <p:extLst>
      <p:ext uri="{BB962C8B-B14F-4D97-AF65-F5344CB8AC3E}">
        <p14:creationId xmlns:p14="http://schemas.microsoft.com/office/powerpoint/2010/main" val="10990436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76EBAFDE-AF40-12A2-FDBE-39F68CE09393}"/>
              </a:ext>
            </a:extLst>
          </p:cNvPr>
          <p:cNvSpPr txBox="1">
            <a:spLocks noChangeArrowheads="1"/>
          </p:cNvSpPr>
          <p:nvPr/>
        </p:nvSpPr>
        <p:spPr bwMode="auto">
          <a:xfrm>
            <a:off x="311265" y="952583"/>
            <a:ext cx="8533362" cy="200696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조건에서 학습한 결과</a:t>
            </a:r>
            <a:r>
              <a:rPr lang="en-US" altLang="ko-KR" sz="1400" kern="0" dirty="0">
                <a:solidFill>
                  <a:schemeClr val="tx1"/>
                </a:solidFill>
                <a:latin typeface="+mn-ea"/>
              </a:rPr>
              <a:t>, YOLOv11-N</a:t>
            </a:r>
            <a:r>
              <a:rPr lang="ko-KR" altLang="en-US" sz="1400" kern="0" dirty="0">
                <a:solidFill>
                  <a:schemeClr val="tx1"/>
                </a:solidFill>
                <a:latin typeface="+mn-ea"/>
              </a:rPr>
              <a:t>이 전체적으로 가장 우수한 성능을 기록하였음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 Precision </a:t>
            </a:r>
            <a:r>
              <a:rPr lang="ko-KR" altLang="en-US" sz="1400" kern="0" dirty="0">
                <a:solidFill>
                  <a:schemeClr val="tx1"/>
                </a:solidFill>
                <a:latin typeface="+mn-ea"/>
              </a:rPr>
              <a:t>및 </a:t>
            </a:r>
            <a:r>
              <a:rPr lang="en-US" altLang="ko-KR" sz="1400" kern="0" dirty="0">
                <a:solidFill>
                  <a:schemeClr val="tx1"/>
                </a:solidFill>
                <a:latin typeface="+mn-ea"/>
              </a:rPr>
              <a:t>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solidFill>
                  <a:schemeClr val="tx1"/>
                </a:solidFill>
                <a:latin typeface="+mn-ea"/>
              </a:rPr>
              <a:t>모두에서 가장 좋은 수치를 보였고</a:t>
            </a:r>
            <a:r>
              <a:rPr lang="en-US" altLang="ko-KR" sz="1400" kern="0" dirty="0">
                <a:solidFill>
                  <a:schemeClr val="tx1"/>
                </a:solidFill>
                <a:latin typeface="+mn-ea"/>
              </a:rPr>
              <a:t>, </a:t>
            </a:r>
            <a:r>
              <a:rPr lang="ko-KR" altLang="en-US" sz="1400" kern="0" dirty="0">
                <a:solidFill>
                  <a:schemeClr val="tx1"/>
                </a:solidFill>
                <a:latin typeface="+mn-ea"/>
              </a:rPr>
              <a:t>특히 평가용 데이터의 실제 불량 탐지 개수가 가장 많았음</a:t>
            </a:r>
            <a:endParaRPr lang="en-US" altLang="ko-KR" sz="1800" kern="0" dirty="0">
              <a:solidFill>
                <a:schemeClr val="tx2"/>
              </a:solidFill>
            </a:endParaRPr>
          </a:p>
        </p:txBody>
      </p:sp>
      <p:pic>
        <p:nvPicPr>
          <p:cNvPr id="9" name="그림 8">
            <a:extLst>
              <a:ext uri="{FF2B5EF4-FFF2-40B4-BE49-F238E27FC236}">
                <a16:creationId xmlns:a16="http://schemas.microsoft.com/office/drawing/2014/main" id="{0D98D2D4-5E11-6436-E257-980586506EDA}"/>
              </a:ext>
            </a:extLst>
          </p:cNvPr>
          <p:cNvPicPr>
            <a:picLocks noChangeAspect="1"/>
          </p:cNvPicPr>
          <p:nvPr/>
        </p:nvPicPr>
        <p:blipFill>
          <a:blip r:embed="rId3"/>
          <a:stretch>
            <a:fillRect/>
          </a:stretch>
        </p:blipFill>
        <p:spPr>
          <a:xfrm>
            <a:off x="4944589" y="2708992"/>
            <a:ext cx="3888146" cy="3522098"/>
          </a:xfrm>
          <a:prstGeom prst="rect">
            <a:avLst/>
          </a:prstGeom>
        </p:spPr>
      </p:pic>
      <p:pic>
        <p:nvPicPr>
          <p:cNvPr id="11" name="그림 10">
            <a:extLst>
              <a:ext uri="{FF2B5EF4-FFF2-40B4-BE49-F238E27FC236}">
                <a16:creationId xmlns:a16="http://schemas.microsoft.com/office/drawing/2014/main" id="{09B9854F-D09D-9D81-2ED0-188D5E3DF8E9}"/>
              </a:ext>
            </a:extLst>
          </p:cNvPr>
          <p:cNvPicPr>
            <a:picLocks noChangeAspect="1"/>
          </p:cNvPicPr>
          <p:nvPr/>
        </p:nvPicPr>
        <p:blipFill>
          <a:blip r:embed="rId4"/>
          <a:stretch>
            <a:fillRect/>
          </a:stretch>
        </p:blipFill>
        <p:spPr>
          <a:xfrm>
            <a:off x="971960" y="3065906"/>
            <a:ext cx="3888146" cy="1665103"/>
          </a:xfrm>
          <a:prstGeom prst="rect">
            <a:avLst/>
          </a:prstGeom>
        </p:spPr>
      </p:pic>
      <p:sp>
        <p:nvSpPr>
          <p:cNvPr id="3" name="직사각형 2">
            <a:extLst>
              <a:ext uri="{FF2B5EF4-FFF2-40B4-BE49-F238E27FC236}">
                <a16:creationId xmlns:a16="http://schemas.microsoft.com/office/drawing/2014/main" id="{B4C048C7-BE3E-C70B-3ADD-49AA770FF731}"/>
              </a:ext>
            </a:extLst>
          </p:cNvPr>
          <p:cNvSpPr/>
          <p:nvPr/>
        </p:nvSpPr>
        <p:spPr bwMode="auto">
          <a:xfrm>
            <a:off x="895993" y="3478057"/>
            <a:ext cx="3978147" cy="27000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4" name="직사각형 3">
            <a:extLst>
              <a:ext uri="{FF2B5EF4-FFF2-40B4-BE49-F238E27FC236}">
                <a16:creationId xmlns:a16="http://schemas.microsoft.com/office/drawing/2014/main" id="{1E52C835-0BC3-8CA3-255F-8F89BE58DC31}"/>
              </a:ext>
            </a:extLst>
          </p:cNvPr>
          <p:cNvSpPr/>
          <p:nvPr/>
        </p:nvSpPr>
        <p:spPr bwMode="auto">
          <a:xfrm>
            <a:off x="6511078" y="2689540"/>
            <a:ext cx="545525" cy="35415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5" name="Picture 4">
            <a:extLst>
              <a:ext uri="{FF2B5EF4-FFF2-40B4-BE49-F238E27FC236}">
                <a16:creationId xmlns:a16="http://schemas.microsoft.com/office/drawing/2014/main" id="{1EA88190-118F-ABB1-4573-2C0ECA3840F8}"/>
              </a:ext>
            </a:extLst>
          </p:cNvPr>
          <p:cNvPicPr>
            <a:picLocks noChangeAspect="1"/>
          </p:cNvPicPr>
          <p:nvPr/>
        </p:nvPicPr>
        <p:blipFill>
          <a:blip r:embed="rId5"/>
          <a:stretch>
            <a:fillRect/>
          </a:stretch>
        </p:blipFill>
        <p:spPr>
          <a:xfrm>
            <a:off x="2885066" y="4731009"/>
            <a:ext cx="1774455" cy="1576996"/>
          </a:xfrm>
          <a:prstGeom prst="rect">
            <a:avLst/>
          </a:prstGeom>
          <a:noFill/>
          <a:ln>
            <a:noFill/>
          </a:ln>
          <a:effectLst/>
        </p:spPr>
      </p:pic>
    </p:spTree>
    <p:extLst>
      <p:ext uri="{BB962C8B-B14F-4D97-AF65-F5344CB8AC3E}">
        <p14:creationId xmlns:p14="http://schemas.microsoft.com/office/powerpoint/2010/main" val="34439122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B71A-E4A4-727B-8BB8-25C1D15775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8A7E47C-2934-A3D9-1309-03965DA12BB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073DB470-691B-3E66-80CA-2D722D582018}"/>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5" name="Picture 4">
            <a:extLst>
              <a:ext uri="{FF2B5EF4-FFF2-40B4-BE49-F238E27FC236}">
                <a16:creationId xmlns:a16="http://schemas.microsoft.com/office/drawing/2014/main" id="{6CFCAD63-724C-48EC-423B-A54EC339D10A}"/>
              </a:ext>
            </a:extLst>
          </p:cNvPr>
          <p:cNvPicPr>
            <a:picLocks noChangeAspect="1"/>
          </p:cNvPicPr>
          <p:nvPr/>
        </p:nvPicPr>
        <p:blipFill>
          <a:blip r:embed="rId3"/>
          <a:stretch>
            <a:fillRect/>
          </a:stretch>
        </p:blipFill>
        <p:spPr>
          <a:xfrm>
            <a:off x="2321975" y="1707479"/>
            <a:ext cx="4962240" cy="4410049"/>
          </a:xfrm>
          <a:prstGeom prst="rect">
            <a:avLst/>
          </a:prstGeom>
          <a:noFill/>
          <a:ln>
            <a:noFill/>
          </a:ln>
          <a:effectLst/>
        </p:spPr>
      </p:pic>
      <p:sp>
        <p:nvSpPr>
          <p:cNvPr id="7" name="TextBox 6">
            <a:extLst>
              <a:ext uri="{FF2B5EF4-FFF2-40B4-BE49-F238E27FC236}">
                <a16:creationId xmlns:a16="http://schemas.microsoft.com/office/drawing/2014/main" id="{001A84D9-6F78-4120-4450-F6013F825E71}"/>
              </a:ext>
            </a:extLst>
          </p:cNvPr>
          <p:cNvSpPr txBox="1"/>
          <p:nvPr/>
        </p:nvSpPr>
        <p:spPr>
          <a:xfrm>
            <a:off x="3221985" y="1948395"/>
            <a:ext cx="2700030" cy="307777"/>
          </a:xfrm>
          <a:prstGeom prst="rect">
            <a:avLst/>
          </a:prstGeom>
          <a:noFill/>
        </p:spPr>
        <p:txBody>
          <a:bodyPr wrap="square" rtlCol="0">
            <a:spAutoFit/>
          </a:bodyPr>
          <a:lstStyle/>
          <a:p>
            <a:r>
              <a:rPr lang="en-US" altLang="ko-KR" sz="1400" b="1" dirty="0">
                <a:solidFill>
                  <a:schemeClr val="tx2"/>
                </a:solidFill>
              </a:rPr>
              <a:t>[YOLOv11-N </a:t>
            </a:r>
            <a:r>
              <a:rPr lang="ko-KR" altLang="en-US" sz="1400" b="1" dirty="0">
                <a:solidFill>
                  <a:schemeClr val="tx2"/>
                </a:solidFill>
              </a:rPr>
              <a:t>혼동 행렬</a:t>
            </a:r>
            <a:r>
              <a:rPr lang="en-US" altLang="ko-KR" sz="1400" b="1" dirty="0">
                <a:solidFill>
                  <a:schemeClr val="tx2"/>
                </a:solidFill>
              </a:rPr>
              <a:t>]</a:t>
            </a:r>
            <a:endParaRPr lang="ko-KR" altLang="en-US" sz="1400" b="1" dirty="0">
              <a:solidFill>
                <a:schemeClr val="tx2"/>
              </a:solidFill>
            </a:endParaRPr>
          </a:p>
        </p:txBody>
      </p:sp>
    </p:spTree>
    <p:extLst>
      <p:ext uri="{BB962C8B-B14F-4D97-AF65-F5344CB8AC3E}">
        <p14:creationId xmlns:p14="http://schemas.microsoft.com/office/powerpoint/2010/main" val="19795177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1617-F5D1-2744-91BB-C2F5BDEE8CF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2EF7F0-8C69-F044-76E6-3427408C091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25221599-1284-EA16-086F-D18B49FEF581}"/>
              </a:ext>
            </a:extLst>
          </p:cNvPr>
          <p:cNvSpPr txBox="1">
            <a:spLocks noChangeArrowheads="1"/>
          </p:cNvSpPr>
          <p:nvPr/>
        </p:nvSpPr>
        <p:spPr bwMode="auto">
          <a:xfrm>
            <a:off x="311265" y="952583"/>
            <a:ext cx="8533362" cy="256063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동일한 조건에서 비교한 결과</a:t>
            </a:r>
            <a:r>
              <a:rPr lang="en-US" altLang="ko-KR" sz="1400" kern="0" dirty="0">
                <a:solidFill>
                  <a:schemeClr val="tx1"/>
                </a:solidFill>
                <a:latin typeface="+mn-ea"/>
              </a:rPr>
              <a:t>, RT-DETR</a:t>
            </a:r>
            <a:r>
              <a:rPr lang="ko-KR" altLang="en-US" sz="1400" kern="0" dirty="0">
                <a:solidFill>
                  <a:schemeClr val="tx1"/>
                </a:solidFill>
                <a:latin typeface="+mn-ea"/>
              </a:rPr>
              <a:t>은 평가용 데이터셋에서 총 </a:t>
            </a:r>
            <a:r>
              <a:rPr lang="en-US" altLang="ko-KR" sz="1400" kern="0" dirty="0">
                <a:solidFill>
                  <a:schemeClr val="tx1"/>
                </a:solidFill>
                <a:latin typeface="+mn-ea"/>
              </a:rPr>
              <a:t>1,405</a:t>
            </a:r>
            <a:r>
              <a:rPr lang="ko-KR" altLang="en-US" sz="1400" kern="0" dirty="0">
                <a:solidFill>
                  <a:schemeClr val="tx1"/>
                </a:solidFill>
                <a:latin typeface="+mn-ea"/>
              </a:rPr>
              <a:t>개의 불량 데이터를 탐지하여</a:t>
            </a:r>
            <a:r>
              <a:rPr lang="en-US" altLang="ko-KR" sz="1400" kern="0" dirty="0">
                <a:solidFill>
                  <a:schemeClr val="tx1"/>
                </a:solidFill>
                <a:latin typeface="+mn-ea"/>
              </a:rPr>
              <a:t>, YOLOv11-N</a:t>
            </a:r>
            <a:r>
              <a:rPr lang="ko-KR" altLang="en-US" sz="1400" kern="0" dirty="0">
                <a:solidFill>
                  <a:schemeClr val="tx1"/>
                </a:solidFill>
                <a:latin typeface="+mn-ea"/>
              </a:rPr>
              <a:t>의 </a:t>
            </a:r>
            <a:r>
              <a:rPr lang="en-US" altLang="ko-KR" sz="1400" kern="0" dirty="0">
                <a:solidFill>
                  <a:schemeClr val="tx1"/>
                </a:solidFill>
                <a:latin typeface="+mn-ea"/>
              </a:rPr>
              <a:t>1,396</a:t>
            </a:r>
            <a:r>
              <a:rPr lang="ko-KR" altLang="en-US" sz="1400" kern="0" dirty="0">
                <a:solidFill>
                  <a:schemeClr val="tx1"/>
                </a:solidFill>
                <a:latin typeface="+mn-ea"/>
              </a:rPr>
              <a:t>건보다 소폭 높은 탐지 성능을 보임</a:t>
            </a:r>
            <a:r>
              <a:rPr lang="en-US" altLang="ko-KR" sz="1400" kern="0" dirty="0">
                <a:solidFill>
                  <a:schemeClr val="tx1"/>
                </a:solidFill>
                <a:latin typeface="+mn-ea"/>
              </a:rPr>
              <a:t>. </a:t>
            </a:r>
            <a:r>
              <a:rPr lang="ko-KR" altLang="en-US" sz="1400" kern="0" dirty="0">
                <a:solidFill>
                  <a:schemeClr val="tx1"/>
                </a:solidFill>
                <a:latin typeface="+mn-ea"/>
              </a:rPr>
              <a:t>이는 </a:t>
            </a:r>
            <a:r>
              <a:rPr lang="en-US" altLang="ko-KR" sz="1400" kern="0" dirty="0">
                <a:solidFill>
                  <a:schemeClr val="tx1"/>
                </a:solidFill>
                <a:latin typeface="+mn-ea"/>
              </a:rPr>
              <a:t>RT-DETR</a:t>
            </a:r>
            <a:r>
              <a:rPr lang="ko-KR" altLang="en-US" sz="1400" kern="0" dirty="0">
                <a:solidFill>
                  <a:schemeClr val="tx1"/>
                </a:solidFill>
                <a:latin typeface="+mn-ea"/>
              </a:rPr>
              <a:t>의 </a:t>
            </a:r>
            <a:r>
              <a:rPr lang="en-US" altLang="ko-KR" sz="1400" kern="0" dirty="0">
                <a:solidFill>
                  <a:schemeClr val="tx1"/>
                </a:solidFill>
                <a:latin typeface="+mn-ea"/>
              </a:rPr>
              <a:t>End-to-End </a:t>
            </a:r>
            <a:r>
              <a:rPr lang="ko-KR" altLang="en-US" sz="1400" kern="0" dirty="0">
                <a:solidFill>
                  <a:schemeClr val="tx1"/>
                </a:solidFill>
                <a:latin typeface="+mn-ea"/>
              </a:rPr>
              <a:t>구조 및 글로벌 </a:t>
            </a:r>
            <a:r>
              <a:rPr lang="en-US" altLang="ko-KR" sz="1400" kern="0" dirty="0">
                <a:solidFill>
                  <a:schemeClr val="tx1"/>
                </a:solidFill>
                <a:latin typeface="+mn-ea"/>
              </a:rPr>
              <a:t>attention </a:t>
            </a:r>
            <a:r>
              <a:rPr lang="ko-KR" altLang="en-US" sz="1400" kern="0" dirty="0">
                <a:solidFill>
                  <a:schemeClr val="tx1"/>
                </a:solidFill>
                <a:latin typeface="+mn-ea"/>
              </a:rPr>
              <a:t>기반 특성이 복잡한 불량 패턴에 보다 민감하게 반응할 수 있음을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그러나 연산 시간 및 실시간성 측면에서는 경량화 구조를 가진 </a:t>
            </a:r>
            <a:r>
              <a:rPr lang="en-US" altLang="ko-KR" sz="1400" kern="0" dirty="0">
                <a:solidFill>
                  <a:schemeClr val="tx1"/>
                </a:solidFill>
                <a:latin typeface="+mn-ea"/>
                <a:ea typeface="+mn-ea"/>
              </a:rPr>
              <a:t>YOLOv11-N</a:t>
            </a:r>
            <a:r>
              <a:rPr lang="ko-KR" altLang="en-US" sz="1400" kern="0" dirty="0">
                <a:solidFill>
                  <a:schemeClr val="tx1"/>
                </a:solidFill>
                <a:latin typeface="+mn-ea"/>
                <a:ea typeface="+mn-ea"/>
              </a:rPr>
              <a:t>이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대비 압도적으로 우수하며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실시간 불량 검출이 요구되는 제조 환경에서 더 유리함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C4CC6199-84DE-7E41-25B8-385639D461E5}"/>
              </a:ext>
            </a:extLst>
          </p:cNvPr>
          <p:cNvPicPr>
            <a:picLocks noChangeAspect="1"/>
          </p:cNvPicPr>
          <p:nvPr/>
        </p:nvPicPr>
        <p:blipFill>
          <a:blip r:embed="rId3"/>
          <a:stretch>
            <a:fillRect/>
          </a:stretch>
        </p:blipFill>
        <p:spPr>
          <a:xfrm>
            <a:off x="1692441" y="3609002"/>
            <a:ext cx="5759117" cy="1530017"/>
          </a:xfrm>
          <a:prstGeom prst="rect">
            <a:avLst/>
          </a:prstGeom>
        </p:spPr>
      </p:pic>
    </p:spTree>
    <p:extLst>
      <p:ext uri="{BB962C8B-B14F-4D97-AF65-F5344CB8AC3E}">
        <p14:creationId xmlns:p14="http://schemas.microsoft.com/office/powerpoint/2010/main" val="22647067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7465-12F6-6AA2-7815-0723301B82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4BAA419-C464-12DD-2DB4-88A66D70807C}"/>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B55CD76A-7CA3-9B80-7CEC-3E6155A4D02F}"/>
              </a:ext>
            </a:extLst>
          </p:cNvPr>
          <p:cNvSpPr txBox="1">
            <a:spLocks noChangeArrowheads="1"/>
          </p:cNvSpPr>
          <p:nvPr/>
        </p:nvSpPr>
        <p:spPr bwMode="auto">
          <a:xfrm>
            <a:off x="311265" y="952583"/>
            <a:ext cx="8533362"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추가적으로</a:t>
            </a:r>
            <a:r>
              <a:rPr lang="en-US" altLang="ko-KR" sz="1400" kern="0" dirty="0">
                <a:solidFill>
                  <a:schemeClr val="tx1"/>
                </a:solidFill>
                <a:latin typeface="+mn-ea"/>
                <a:ea typeface="+mn-ea"/>
              </a:rPr>
              <a:t>, YOLOv11-N</a:t>
            </a:r>
            <a:r>
              <a:rPr lang="ko-KR" altLang="en-US" sz="1400" kern="0" dirty="0">
                <a:solidFill>
                  <a:schemeClr val="tx1"/>
                </a:solidFill>
                <a:latin typeface="+mn-ea"/>
                <a:ea typeface="+mn-ea"/>
              </a:rPr>
              <a:t>의 성능을 더욱 향상시키기 위해 데이터 증강 관련 </a:t>
            </a:r>
            <a:r>
              <a:rPr lang="ko-KR" altLang="en-US" sz="1400" kern="0" dirty="0" err="1">
                <a:solidFill>
                  <a:schemeClr val="tx1"/>
                </a:solidFill>
                <a:latin typeface="+mn-ea"/>
                <a:ea typeface="+mn-ea"/>
              </a:rPr>
              <a:t>하이퍼파라미터인</a:t>
            </a:r>
            <a:r>
              <a:rPr lang="ko-KR" altLang="en-US" sz="1400" kern="0" dirty="0">
                <a:solidFill>
                  <a:schemeClr val="tx1"/>
                </a:solidFill>
                <a:latin typeface="+mn-ea"/>
                <a:ea typeface="+mn-ea"/>
              </a:rPr>
              <a:t> </a:t>
            </a:r>
            <a:r>
              <a:rPr lang="en-US" altLang="ko-KR" sz="1400" kern="0" dirty="0">
                <a:solidFill>
                  <a:schemeClr val="tx1"/>
                </a:solidFill>
                <a:latin typeface="+mn-ea"/>
                <a:ea typeface="+mn-ea"/>
              </a:rPr>
              <a:t>degrees(</a:t>
            </a:r>
            <a:r>
              <a:rPr lang="ko-KR" altLang="en-US" sz="1400" kern="0" dirty="0">
                <a:solidFill>
                  <a:schemeClr val="tx1"/>
                </a:solidFill>
                <a:latin typeface="+mn-ea"/>
                <a:ea typeface="+mn-ea"/>
              </a:rPr>
              <a:t>회전 각도</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a:t>
            </a:r>
            <a:r>
              <a:rPr lang="ko-KR" altLang="en-US" sz="1400" kern="0" dirty="0">
                <a:solidFill>
                  <a:schemeClr val="tx1"/>
                </a:solidFill>
                <a:latin typeface="+mn-ea"/>
                <a:ea typeface="+mn-ea"/>
              </a:rPr>
              <a:t>상하 반전 확률</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a:t>
            </a:r>
            <a:r>
              <a:rPr lang="ko-KR" altLang="en-US" sz="1400" kern="0" dirty="0">
                <a:solidFill>
                  <a:schemeClr val="tx1"/>
                </a:solidFill>
                <a:latin typeface="+mn-ea"/>
                <a:ea typeface="+mn-ea"/>
              </a:rPr>
              <a:t>좌우 반전 확률</a:t>
            </a:r>
            <a:r>
              <a:rPr lang="en-US" altLang="ko-KR" sz="1400" kern="0" dirty="0">
                <a:solidFill>
                  <a:schemeClr val="tx1"/>
                </a:solidFill>
                <a:latin typeface="+mn-ea"/>
                <a:ea typeface="+mn-ea"/>
              </a:rPr>
              <a:t>)</a:t>
            </a:r>
            <a:r>
              <a:rPr lang="ko-KR" altLang="en-US" sz="1400" kern="0" dirty="0">
                <a:solidFill>
                  <a:schemeClr val="tx1"/>
                </a:solidFill>
                <a:latin typeface="+mn-ea"/>
                <a:ea typeface="+mn-ea"/>
              </a:rPr>
              <a:t>에 대한 튜닝을 실시함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 결과</a:t>
            </a:r>
            <a:r>
              <a:rPr lang="en-US" altLang="ko-KR" sz="1400" kern="0" dirty="0">
                <a:solidFill>
                  <a:schemeClr val="tx1"/>
                </a:solidFill>
                <a:latin typeface="+mn-ea"/>
                <a:ea typeface="+mn-ea"/>
              </a:rPr>
              <a:t>, degrees=0,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=0.0,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=0.2</a:t>
            </a:r>
            <a:r>
              <a:rPr lang="ko-KR" altLang="en-US" sz="1400" kern="0" dirty="0">
                <a:solidFill>
                  <a:schemeClr val="tx1"/>
                </a:solidFill>
                <a:latin typeface="+mn-ea"/>
                <a:ea typeface="+mn-ea"/>
              </a:rPr>
              <a:t>의 조합에서 </a:t>
            </a:r>
            <a:r>
              <a:rPr lang="en-US" altLang="ko-KR" sz="1400" kern="0" dirty="0">
                <a:solidFill>
                  <a:schemeClr val="tx1"/>
                </a:solidFill>
                <a:latin typeface="+mn-ea"/>
                <a:ea typeface="+mn-ea"/>
              </a:rPr>
              <a:t>RT-DETR</a:t>
            </a:r>
            <a:r>
              <a:rPr lang="ko-KR" altLang="en-US" sz="1400" kern="0" dirty="0">
                <a:solidFill>
                  <a:schemeClr val="tx1"/>
                </a:solidFill>
                <a:latin typeface="+mn-ea"/>
                <a:ea typeface="+mn-ea"/>
              </a:rPr>
              <a:t>과 비슷한 수준의 성능을 보임</a:t>
            </a: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0AEBA68D-BE1E-C17E-830C-310B7D02B24A}"/>
              </a:ext>
            </a:extLst>
          </p:cNvPr>
          <p:cNvPicPr>
            <a:picLocks noChangeAspect="1"/>
          </p:cNvPicPr>
          <p:nvPr/>
        </p:nvPicPr>
        <p:blipFill>
          <a:blip r:embed="rId3"/>
          <a:stretch>
            <a:fillRect/>
          </a:stretch>
        </p:blipFill>
        <p:spPr>
          <a:xfrm>
            <a:off x="2231974" y="2708992"/>
            <a:ext cx="4992478" cy="3422536"/>
          </a:xfrm>
          <a:prstGeom prst="rect">
            <a:avLst/>
          </a:prstGeom>
        </p:spPr>
      </p:pic>
      <p:sp>
        <p:nvSpPr>
          <p:cNvPr id="7" name="직사각형 6">
            <a:extLst>
              <a:ext uri="{FF2B5EF4-FFF2-40B4-BE49-F238E27FC236}">
                <a16:creationId xmlns:a16="http://schemas.microsoft.com/office/drawing/2014/main" id="{DAF2F67C-7211-5527-F718-B03AE85A735E}"/>
              </a:ext>
            </a:extLst>
          </p:cNvPr>
          <p:cNvSpPr/>
          <p:nvPr/>
        </p:nvSpPr>
        <p:spPr bwMode="auto">
          <a:xfrm>
            <a:off x="2231974" y="2919424"/>
            <a:ext cx="4992478" cy="23957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17787238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1420-263B-B8AB-0293-79BF8C601E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C9962EF-93F7-3BAC-8093-08F3A73FFF52}"/>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58AB286F-ED58-A657-248C-4024D94DC48E}"/>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4" name="그림 3">
            <a:extLst>
              <a:ext uri="{FF2B5EF4-FFF2-40B4-BE49-F238E27FC236}">
                <a16:creationId xmlns:a16="http://schemas.microsoft.com/office/drawing/2014/main" id="{E1D268E8-1B7B-11B1-6BFD-EE6E8B8EAD8A}"/>
              </a:ext>
            </a:extLst>
          </p:cNvPr>
          <p:cNvPicPr>
            <a:picLocks noChangeAspect="1"/>
          </p:cNvPicPr>
          <p:nvPr/>
        </p:nvPicPr>
        <p:blipFill>
          <a:blip r:embed="rId3"/>
          <a:stretch>
            <a:fillRect/>
          </a:stretch>
        </p:blipFill>
        <p:spPr>
          <a:xfrm>
            <a:off x="2321975" y="1718981"/>
            <a:ext cx="4320048" cy="4524605"/>
          </a:xfrm>
          <a:prstGeom prst="rect">
            <a:avLst/>
          </a:prstGeom>
        </p:spPr>
      </p:pic>
    </p:spTree>
    <p:extLst>
      <p:ext uri="{BB962C8B-B14F-4D97-AF65-F5344CB8AC3E}">
        <p14:creationId xmlns:p14="http://schemas.microsoft.com/office/powerpoint/2010/main" val="19092772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3585FF2-5684-0EF4-F27D-4FFBD901BE6F}"/>
              </a:ext>
            </a:extLst>
          </p:cNvPr>
          <p:cNvSpPr txBox="1">
            <a:spLocks noChangeArrowheads="1"/>
          </p:cNvSpPr>
          <p:nvPr/>
        </p:nvSpPr>
        <p:spPr bwMode="auto">
          <a:xfrm>
            <a:off x="311265" y="952583"/>
            <a:ext cx="8533362" cy="52584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결론</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본 연구는 </a:t>
            </a:r>
            <a:r>
              <a:rPr lang="en-US" altLang="ko-KR" sz="1600" kern="0" dirty="0">
                <a:solidFill>
                  <a:schemeClr val="tx1"/>
                </a:solidFill>
                <a:latin typeface="+mn-ea"/>
              </a:rPr>
              <a:t>SMT(Surface Mount Technology) </a:t>
            </a:r>
            <a:r>
              <a:rPr lang="ko-KR" altLang="en-US" sz="1600" kern="0" dirty="0">
                <a:solidFill>
                  <a:schemeClr val="tx1"/>
                </a:solidFill>
                <a:latin typeface="+mn-ea"/>
              </a:rPr>
              <a:t>공정에서 발생하는 주요 불량을 검출하기 위해 </a:t>
            </a:r>
            <a:r>
              <a:rPr lang="en-US" altLang="ko-KR" sz="1600" kern="0" dirty="0">
                <a:solidFill>
                  <a:schemeClr val="tx1"/>
                </a:solidFill>
                <a:latin typeface="+mn-ea"/>
              </a:rPr>
              <a:t>YOLOv11 </a:t>
            </a:r>
            <a:r>
              <a:rPr lang="ko-KR" altLang="en-US" sz="1600" kern="0" dirty="0">
                <a:solidFill>
                  <a:schemeClr val="tx1"/>
                </a:solidFill>
                <a:latin typeface="+mn-ea"/>
              </a:rPr>
              <a:t>딥러닝 모델을 구현하고 </a:t>
            </a:r>
            <a:r>
              <a:rPr lang="en-US" altLang="ko-KR" sz="1600" kern="0" dirty="0">
                <a:solidFill>
                  <a:schemeClr val="tx1"/>
                </a:solidFill>
                <a:latin typeface="+mn-ea"/>
              </a:rPr>
              <a:t>RT-DETR </a:t>
            </a:r>
            <a:r>
              <a:rPr lang="ko-KR" altLang="en-US" sz="1600" kern="0" dirty="0">
                <a:solidFill>
                  <a:schemeClr val="tx1"/>
                </a:solidFill>
                <a:latin typeface="+mn-ea"/>
              </a:rPr>
              <a:t>모델과 비교 평가하였음</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1</a:t>
            </a:r>
            <a:r>
              <a:rPr lang="ko-KR" altLang="en-US" sz="1600" kern="0" dirty="0">
                <a:solidFill>
                  <a:schemeClr val="tx1"/>
                </a:solidFill>
                <a:latin typeface="+mn-ea"/>
              </a:rPr>
              <a:t>차 실험에서는 </a:t>
            </a:r>
            <a:r>
              <a:rPr lang="en-US" altLang="ko-KR" sz="1600" kern="0" dirty="0">
                <a:solidFill>
                  <a:schemeClr val="tx1"/>
                </a:solidFill>
                <a:latin typeface="+mn-ea"/>
              </a:rPr>
              <a:t>YOLOv11</a:t>
            </a:r>
            <a:r>
              <a:rPr lang="ko-KR" altLang="en-US" sz="1600" kern="0" dirty="0">
                <a:solidFill>
                  <a:schemeClr val="tx1"/>
                </a:solidFill>
                <a:latin typeface="+mn-ea"/>
              </a:rPr>
              <a:t>의 다섯 가지 버전</a:t>
            </a:r>
            <a:r>
              <a:rPr lang="en-US" altLang="ko-KR" sz="1600" kern="0" dirty="0">
                <a:solidFill>
                  <a:schemeClr val="tx1"/>
                </a:solidFill>
                <a:latin typeface="+mn-ea"/>
              </a:rPr>
              <a:t>(N, S, M, L, X)</a:t>
            </a:r>
            <a:r>
              <a:rPr lang="ko-KR" altLang="en-US" sz="1600" kern="0" dirty="0">
                <a:solidFill>
                  <a:schemeClr val="tx1"/>
                </a:solidFill>
                <a:latin typeface="+mn-ea"/>
              </a:rPr>
              <a:t>을 동일 조건 하에 학습 및 평가함</a:t>
            </a:r>
            <a:r>
              <a:rPr lang="en-US" altLang="ko-KR" sz="1600" kern="0" dirty="0">
                <a:solidFill>
                  <a:schemeClr val="tx1"/>
                </a:solidFill>
                <a:latin typeface="+mn-ea"/>
              </a:rPr>
              <a:t>. YOLOv11-N</a:t>
            </a:r>
            <a:r>
              <a:rPr lang="ko-KR" altLang="en-US" sz="1600" kern="0" dirty="0">
                <a:solidFill>
                  <a:schemeClr val="tx1"/>
                </a:solidFill>
                <a:latin typeface="+mn-ea"/>
              </a:rPr>
              <a:t>이 가장 높은 성능을 보여 기준 모델로 채택</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2</a:t>
            </a:r>
            <a:r>
              <a:rPr lang="ko-KR" altLang="en-US" sz="1600" kern="0" dirty="0">
                <a:solidFill>
                  <a:schemeClr val="tx1"/>
                </a:solidFill>
                <a:latin typeface="+mn-ea"/>
              </a:rPr>
              <a:t>차 실험에서는 </a:t>
            </a:r>
            <a:r>
              <a:rPr lang="en-US" altLang="ko-KR" sz="1600" kern="0" dirty="0">
                <a:solidFill>
                  <a:schemeClr val="tx1"/>
                </a:solidFill>
                <a:latin typeface="+mn-ea"/>
              </a:rPr>
              <a:t>YOLOv11-N</a:t>
            </a:r>
            <a:r>
              <a:rPr lang="ko-KR" altLang="en-US" sz="1600" kern="0" dirty="0">
                <a:solidFill>
                  <a:schemeClr val="tx1"/>
                </a:solidFill>
                <a:latin typeface="+mn-ea"/>
              </a:rPr>
              <a:t>과 </a:t>
            </a:r>
            <a:r>
              <a:rPr lang="en-US" altLang="ko-KR" sz="1600" kern="0" dirty="0">
                <a:solidFill>
                  <a:schemeClr val="tx1"/>
                </a:solidFill>
                <a:latin typeface="+mn-ea"/>
              </a:rPr>
              <a:t>RT-DETR</a:t>
            </a:r>
            <a:r>
              <a:rPr lang="ko-KR" altLang="en-US" sz="1600" kern="0" dirty="0">
                <a:solidFill>
                  <a:schemeClr val="tx1"/>
                </a:solidFill>
                <a:latin typeface="+mn-ea"/>
              </a:rPr>
              <a:t>을 비교하였고</a:t>
            </a:r>
            <a:r>
              <a:rPr lang="en-US" altLang="ko-KR" sz="1600" kern="0" dirty="0">
                <a:solidFill>
                  <a:schemeClr val="tx1"/>
                </a:solidFill>
                <a:latin typeface="+mn-ea"/>
              </a:rPr>
              <a:t>, RT-DETR</a:t>
            </a:r>
            <a:r>
              <a:rPr lang="ko-KR" altLang="en-US" sz="1600" kern="0" dirty="0">
                <a:solidFill>
                  <a:schemeClr val="tx1"/>
                </a:solidFill>
                <a:latin typeface="+mn-ea"/>
              </a:rPr>
              <a:t>의 불량 검출 성능이 </a:t>
            </a:r>
            <a:r>
              <a:rPr lang="en-US" altLang="ko-KR" sz="1600" kern="0" dirty="0">
                <a:solidFill>
                  <a:schemeClr val="tx1"/>
                </a:solidFill>
                <a:latin typeface="+mn-ea"/>
              </a:rPr>
              <a:t>96.4%</a:t>
            </a:r>
            <a:r>
              <a:rPr lang="ko-KR" altLang="en-US" sz="1600" kern="0" dirty="0">
                <a:solidFill>
                  <a:schemeClr val="tx1"/>
                </a:solidFill>
                <a:latin typeface="+mn-ea"/>
              </a:rPr>
              <a:t>로</a:t>
            </a:r>
            <a:r>
              <a:rPr lang="en-US" altLang="ko-KR" sz="1600" kern="0" dirty="0">
                <a:solidFill>
                  <a:schemeClr val="tx1"/>
                </a:solidFill>
                <a:latin typeface="+mn-ea"/>
              </a:rPr>
              <a:t>, 95.7%</a:t>
            </a:r>
            <a:r>
              <a:rPr lang="ko-KR" altLang="en-US" sz="1600" kern="0" dirty="0">
                <a:solidFill>
                  <a:schemeClr val="tx1"/>
                </a:solidFill>
                <a:latin typeface="+mn-ea"/>
              </a:rPr>
              <a:t>인 </a:t>
            </a:r>
            <a:r>
              <a:rPr lang="en-US" altLang="ko-KR" sz="1600" kern="0" dirty="0">
                <a:solidFill>
                  <a:schemeClr val="tx1"/>
                </a:solidFill>
                <a:latin typeface="+mn-ea"/>
              </a:rPr>
              <a:t>YOLOv11-N</a:t>
            </a:r>
            <a:r>
              <a:rPr lang="ko-KR" altLang="en-US" sz="1600" kern="0" dirty="0">
                <a:solidFill>
                  <a:schemeClr val="tx1"/>
                </a:solidFill>
                <a:latin typeface="+mn-ea"/>
              </a:rPr>
              <a:t>의 보다 </a:t>
            </a:r>
            <a:r>
              <a:rPr lang="en-US" altLang="ko-KR" sz="1600" kern="0" dirty="0">
                <a:solidFill>
                  <a:schemeClr val="tx1"/>
                </a:solidFill>
                <a:latin typeface="+mn-ea"/>
              </a:rPr>
              <a:t>0.7pp </a:t>
            </a:r>
            <a:r>
              <a:rPr lang="ko-KR" altLang="en-US" sz="1600" kern="0" dirty="0">
                <a:solidFill>
                  <a:schemeClr val="tx1"/>
                </a:solidFill>
                <a:latin typeface="+mn-ea"/>
              </a:rPr>
              <a:t>높았음</a:t>
            </a:r>
            <a:endParaRPr lang="en-US" altLang="ko-KR" sz="1600" kern="0" dirty="0">
              <a:solidFill>
                <a:schemeClr val="tx1"/>
              </a:solidFill>
              <a:latin typeface="+mn-ea"/>
            </a:endParaRP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그러나</a:t>
            </a:r>
            <a:r>
              <a:rPr lang="en-US" altLang="ko-KR" sz="1600" kern="0" dirty="0">
                <a:solidFill>
                  <a:schemeClr val="tx1"/>
                </a:solidFill>
                <a:latin typeface="+mn-ea"/>
              </a:rPr>
              <a:t>, YOLOv11-N</a:t>
            </a:r>
            <a:r>
              <a:rPr lang="ko-KR" altLang="en-US" sz="1600" kern="0" dirty="0">
                <a:solidFill>
                  <a:schemeClr val="tx1"/>
                </a:solidFill>
                <a:latin typeface="+mn-ea"/>
              </a:rPr>
              <a:t>의 튜닝 후 </a:t>
            </a:r>
            <a:r>
              <a:rPr lang="en-US" altLang="ko-KR" sz="1600" kern="0" dirty="0">
                <a:solidFill>
                  <a:schemeClr val="tx1"/>
                </a:solidFill>
                <a:latin typeface="+mn-ea"/>
              </a:rPr>
              <a:t>0.2pp </a:t>
            </a:r>
            <a:r>
              <a:rPr lang="ko-KR" altLang="en-US" sz="1600" kern="0" dirty="0">
                <a:solidFill>
                  <a:schemeClr val="tx1"/>
                </a:solidFill>
                <a:latin typeface="+mn-ea"/>
              </a:rPr>
              <a:t>차이까지 좁혀졌으며</a:t>
            </a:r>
            <a:r>
              <a:rPr lang="en-US" altLang="ko-KR" sz="1600" kern="0" dirty="0">
                <a:solidFill>
                  <a:schemeClr val="tx1"/>
                </a:solidFill>
                <a:latin typeface="+mn-ea"/>
              </a:rPr>
              <a:t>, </a:t>
            </a:r>
            <a:r>
              <a:rPr lang="ko-KR" altLang="en-US" sz="1600" kern="0" dirty="0">
                <a:solidFill>
                  <a:schemeClr val="tx1"/>
                </a:solidFill>
                <a:latin typeface="+mn-ea"/>
              </a:rPr>
              <a:t>연산 시간과 실시간성 측면에서는 </a:t>
            </a:r>
            <a:r>
              <a:rPr lang="en-US" altLang="ko-KR" sz="1600" kern="0" dirty="0">
                <a:solidFill>
                  <a:schemeClr val="tx1"/>
                </a:solidFill>
                <a:latin typeface="+mn-ea"/>
              </a:rPr>
              <a:t>YOLOv11-N</a:t>
            </a:r>
            <a:r>
              <a:rPr lang="ko-KR" altLang="en-US" sz="1600" kern="0" dirty="0">
                <a:solidFill>
                  <a:schemeClr val="tx1"/>
                </a:solidFill>
                <a:latin typeface="+mn-ea"/>
              </a:rPr>
              <a:t>이 </a:t>
            </a:r>
            <a:r>
              <a:rPr lang="en-US" altLang="ko-KR" sz="1600" kern="0" dirty="0">
                <a:solidFill>
                  <a:schemeClr val="tx1"/>
                </a:solidFill>
                <a:latin typeface="+mn-ea"/>
              </a:rPr>
              <a:t>GFLOPs </a:t>
            </a:r>
            <a:r>
              <a:rPr lang="ko-KR" altLang="en-US" sz="1600" kern="0" dirty="0">
                <a:solidFill>
                  <a:schemeClr val="tx1"/>
                </a:solidFill>
                <a:latin typeface="+mn-ea"/>
              </a:rPr>
              <a:t>기준 </a:t>
            </a:r>
            <a:r>
              <a:rPr lang="en-US" altLang="ko-KR" sz="1600" kern="0" dirty="0">
                <a:solidFill>
                  <a:schemeClr val="tx1"/>
                </a:solidFill>
                <a:latin typeface="+mn-ea"/>
              </a:rPr>
              <a:t>6.3</a:t>
            </a:r>
            <a:r>
              <a:rPr lang="ko-KR" altLang="en-US" sz="1600" kern="0" dirty="0">
                <a:solidFill>
                  <a:schemeClr val="tx1"/>
                </a:solidFill>
                <a:latin typeface="+mn-ea"/>
              </a:rPr>
              <a:t>으로 </a:t>
            </a:r>
            <a:r>
              <a:rPr lang="en-US" altLang="ko-KR" sz="1600" kern="0" dirty="0">
                <a:solidFill>
                  <a:schemeClr val="tx1"/>
                </a:solidFill>
                <a:latin typeface="+mn-ea"/>
              </a:rPr>
              <a:t>103.5</a:t>
            </a:r>
            <a:r>
              <a:rPr lang="ko-KR" altLang="en-US" sz="1600" kern="0" dirty="0">
                <a:solidFill>
                  <a:schemeClr val="tx1"/>
                </a:solidFill>
                <a:latin typeface="+mn-ea"/>
              </a:rPr>
              <a:t>인 </a:t>
            </a:r>
            <a:r>
              <a:rPr lang="en-US" altLang="ko-KR" sz="1600" kern="0" dirty="0">
                <a:solidFill>
                  <a:schemeClr val="tx1"/>
                </a:solidFill>
                <a:latin typeface="+mn-ea"/>
              </a:rPr>
              <a:t>RT-DETR</a:t>
            </a:r>
            <a:r>
              <a:rPr lang="ko-KR" altLang="en-US" sz="1600" kern="0" dirty="0">
                <a:solidFill>
                  <a:schemeClr val="tx1"/>
                </a:solidFill>
                <a:latin typeface="+mn-ea"/>
              </a:rPr>
              <a:t>에 비해 더 효율적인 모델임</a:t>
            </a:r>
          </a:p>
          <a:p>
            <a:pPr marL="627062" lvl="2" indent="0">
              <a:lnSpc>
                <a:spcPct val="130000"/>
              </a:lnSpc>
              <a:spcBef>
                <a:spcPts val="600"/>
              </a:spcBef>
              <a:buNone/>
            </a:pPr>
            <a:endParaRPr lang="ko-KR" altLang="en-US" sz="5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이는 </a:t>
            </a:r>
            <a:r>
              <a:rPr lang="en-US" altLang="ko-KR" sz="1600" kern="0" dirty="0">
                <a:solidFill>
                  <a:schemeClr val="tx1"/>
                </a:solidFill>
                <a:latin typeface="+mn-ea"/>
              </a:rPr>
              <a:t>YOLOv11-N</a:t>
            </a:r>
            <a:r>
              <a:rPr lang="ko-KR" altLang="en-US" sz="1600" kern="0" dirty="0">
                <a:solidFill>
                  <a:schemeClr val="tx1"/>
                </a:solidFill>
                <a:latin typeface="+mn-ea"/>
              </a:rPr>
              <a:t>이 경량 구조임에도 적절한 증강으로 고성능 모델과 대등한 수준의 검출 성능을 확보할 수 있음을 의미하며</a:t>
            </a:r>
            <a:r>
              <a:rPr lang="en-US" altLang="ko-KR" sz="1600" kern="0" dirty="0">
                <a:solidFill>
                  <a:schemeClr val="tx1"/>
                </a:solidFill>
                <a:latin typeface="+mn-ea"/>
              </a:rPr>
              <a:t>, </a:t>
            </a:r>
            <a:r>
              <a:rPr lang="ko-KR" altLang="en-US" sz="1600" kern="0" dirty="0">
                <a:solidFill>
                  <a:schemeClr val="tx1"/>
                </a:solidFill>
                <a:latin typeface="+mn-ea"/>
              </a:rPr>
              <a:t>실용성과 효율성 측면에서 매우 경쟁력 있는 모델임을 입증하였음</a:t>
            </a:r>
          </a:p>
        </p:txBody>
      </p:sp>
    </p:spTree>
    <p:extLst>
      <p:ext uri="{BB962C8B-B14F-4D97-AF65-F5344CB8AC3E}">
        <p14:creationId xmlns:p14="http://schemas.microsoft.com/office/powerpoint/2010/main" val="294200992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15BCB125-A2DA-A0C8-0487-2C66974A26A2}"/>
              </a:ext>
            </a:extLst>
          </p:cNvPr>
          <p:cNvSpPr txBox="1">
            <a:spLocks noChangeArrowheads="1"/>
          </p:cNvSpPr>
          <p:nvPr/>
        </p:nvSpPr>
        <p:spPr bwMode="auto">
          <a:xfrm>
            <a:off x="311265" y="952583"/>
            <a:ext cx="8533362" cy="35947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실제 </a:t>
            </a:r>
            <a:r>
              <a:rPr lang="en-US" altLang="ko-KR" sz="1600" kern="0" dirty="0">
                <a:solidFill>
                  <a:schemeClr val="tx1"/>
                </a:solidFill>
                <a:latin typeface="+mn-ea"/>
              </a:rPr>
              <a:t>SMT </a:t>
            </a:r>
            <a:r>
              <a:rPr lang="ko-KR" altLang="en-US" sz="1600" kern="0" dirty="0">
                <a:solidFill>
                  <a:schemeClr val="tx1"/>
                </a:solidFill>
                <a:latin typeface="+mn-ea"/>
              </a:rPr>
              <a:t>생산 라인 적용</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모델을 실제 </a:t>
            </a:r>
            <a:r>
              <a:rPr lang="en-US" altLang="ko-KR" sz="1400" kern="0" dirty="0">
                <a:solidFill>
                  <a:schemeClr val="tx1"/>
                </a:solidFill>
                <a:latin typeface="+mn-ea"/>
              </a:rPr>
              <a:t>SMT </a:t>
            </a:r>
            <a:r>
              <a:rPr lang="ko-KR" altLang="en-US" sz="1400" kern="0" dirty="0">
                <a:solidFill>
                  <a:schemeClr val="tx1"/>
                </a:solidFill>
                <a:latin typeface="+mn-ea"/>
              </a:rPr>
              <a:t>생산 라인에 적용하여</a:t>
            </a:r>
            <a:r>
              <a:rPr lang="en-US" altLang="ko-KR" sz="1400" kern="0" dirty="0">
                <a:solidFill>
                  <a:schemeClr val="tx1"/>
                </a:solidFill>
                <a:latin typeface="+mn-ea"/>
              </a:rPr>
              <a:t>, </a:t>
            </a:r>
            <a:r>
              <a:rPr lang="ko-KR" altLang="en-US" sz="1400" kern="0" dirty="0">
                <a:solidFill>
                  <a:schemeClr val="tx1"/>
                </a:solidFill>
                <a:latin typeface="+mn-ea"/>
              </a:rPr>
              <a:t>기존 </a:t>
            </a:r>
            <a:r>
              <a:rPr lang="en-US" altLang="ko-KR" sz="1400" kern="0" dirty="0">
                <a:solidFill>
                  <a:schemeClr val="tx1"/>
                </a:solidFill>
                <a:latin typeface="+mn-ea"/>
              </a:rPr>
              <a:t>AOI(Automated Optical Inspection) </a:t>
            </a:r>
            <a:r>
              <a:rPr lang="ko-KR" altLang="en-US" sz="1400" kern="0" dirty="0">
                <a:solidFill>
                  <a:schemeClr val="tx1"/>
                </a:solidFill>
                <a:latin typeface="+mn-ea"/>
              </a:rPr>
              <a:t>장비를 대체하거나 보완하는 실시간 불량 검출 시스템으로의 활용 가능성을 검증할 필요가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이를 위해 실시간 영상 수집 시스템 구축</a:t>
            </a:r>
            <a:r>
              <a:rPr lang="en-US" altLang="ko-KR" sz="1400" kern="0" dirty="0">
                <a:solidFill>
                  <a:schemeClr val="tx1"/>
                </a:solidFill>
                <a:latin typeface="+mn-ea"/>
              </a:rPr>
              <a:t>, </a:t>
            </a:r>
            <a:r>
              <a:rPr lang="ko-KR" altLang="en-US" sz="1400" kern="0" dirty="0">
                <a:solidFill>
                  <a:schemeClr val="tx1"/>
                </a:solidFill>
                <a:latin typeface="+mn-ea"/>
              </a:rPr>
              <a:t>산업용 카메라 및 조명 환경에의 적응성 확인</a:t>
            </a:r>
            <a:r>
              <a:rPr lang="en-US" altLang="ko-KR" sz="1400" kern="0" dirty="0">
                <a:solidFill>
                  <a:schemeClr val="tx1"/>
                </a:solidFill>
                <a:latin typeface="+mn-ea"/>
              </a:rPr>
              <a:t>, </a:t>
            </a:r>
            <a:r>
              <a:rPr lang="ko-KR" altLang="en-US" sz="1400" kern="0" dirty="0">
                <a:solidFill>
                  <a:schemeClr val="tx1"/>
                </a:solidFill>
                <a:latin typeface="+mn-ea"/>
              </a:rPr>
              <a:t>공정 속도에 부합하는 검출 속도 확보 등의 기술적 요건을 충족시켜야 하며</a:t>
            </a:r>
            <a:r>
              <a:rPr lang="en-US" altLang="ko-KR" sz="1400" kern="0" dirty="0">
                <a:solidFill>
                  <a:schemeClr val="tx1"/>
                </a:solidFill>
                <a:latin typeface="+mn-ea"/>
              </a:rPr>
              <a:t>, </a:t>
            </a:r>
            <a:r>
              <a:rPr lang="ko-KR" altLang="en-US" sz="1400" kern="0" dirty="0">
                <a:solidFill>
                  <a:schemeClr val="tx1"/>
                </a:solidFill>
                <a:latin typeface="+mn-ea"/>
              </a:rPr>
              <a:t>특히 </a:t>
            </a:r>
            <a:r>
              <a:rPr lang="en-US" altLang="ko-KR" sz="1400" kern="0" dirty="0">
                <a:solidFill>
                  <a:schemeClr val="tx1"/>
                </a:solidFill>
                <a:latin typeface="+mn-ea"/>
              </a:rPr>
              <a:t>AOI </a:t>
            </a:r>
            <a:r>
              <a:rPr lang="ko-KR" altLang="en-US" sz="1400" kern="0" dirty="0">
                <a:solidFill>
                  <a:schemeClr val="tx1"/>
                </a:solidFill>
                <a:latin typeface="+mn-ea"/>
              </a:rPr>
              <a:t>결과와의 비교 평가를 통해 본 모델의 현장 적용 적합성을 정량적으로 입증하는 후속 연구가 필요</a:t>
            </a:r>
            <a:endParaRPr lang="en-US" altLang="ko-KR" sz="14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Confusion Matrix</a:t>
            </a:r>
            <a:r>
              <a:rPr lang="ko-KR" altLang="en-US" sz="1400" kern="0" dirty="0">
                <a:solidFill>
                  <a:schemeClr val="tx1"/>
                </a:solidFill>
                <a:latin typeface="+mn-ea"/>
              </a:rPr>
              <a:t>의 분석 결과</a:t>
            </a:r>
            <a:r>
              <a:rPr lang="en-US" altLang="ko-KR" sz="1400" kern="0" dirty="0">
                <a:solidFill>
                  <a:schemeClr val="tx1"/>
                </a:solidFill>
                <a:latin typeface="+mn-ea"/>
              </a:rPr>
              <a:t>, RT-DETR </a:t>
            </a:r>
            <a:r>
              <a:rPr lang="ko-KR" altLang="en-US" sz="1400" kern="0" dirty="0">
                <a:solidFill>
                  <a:schemeClr val="tx1"/>
                </a:solidFill>
                <a:latin typeface="+mn-ea"/>
              </a:rPr>
              <a:t>및 </a:t>
            </a:r>
            <a:r>
              <a:rPr lang="en-US" altLang="ko-KR" sz="1400" kern="0" dirty="0">
                <a:solidFill>
                  <a:schemeClr val="tx1"/>
                </a:solidFill>
                <a:latin typeface="+mn-ea"/>
              </a:rPr>
              <a:t>YOLOv11-N </a:t>
            </a:r>
            <a:r>
              <a:rPr lang="ko-KR" altLang="en-US" sz="1400" kern="0" dirty="0">
                <a:solidFill>
                  <a:schemeClr val="tx1"/>
                </a:solidFill>
                <a:latin typeface="+mn-ea"/>
              </a:rPr>
              <a:t>모두 일부 클래스에서 아래와 같이 유사 불량 유형 간 </a:t>
            </a:r>
            <a:r>
              <a:rPr lang="ko-KR" altLang="en-US" sz="1400" kern="0" dirty="0" err="1">
                <a:solidFill>
                  <a:schemeClr val="tx1"/>
                </a:solidFill>
                <a:latin typeface="+mn-ea"/>
              </a:rPr>
              <a:t>오탐지</a:t>
            </a:r>
            <a:r>
              <a:rPr lang="ko-KR" altLang="en-US" sz="1400" kern="0" dirty="0">
                <a:solidFill>
                  <a:schemeClr val="tx1"/>
                </a:solidFill>
                <a:latin typeface="+mn-ea"/>
              </a:rPr>
              <a:t> 현상이 발견되었음</a:t>
            </a:r>
            <a:r>
              <a:rPr lang="en-US" altLang="ko-KR" sz="1400" kern="0" dirty="0">
                <a:solidFill>
                  <a:schemeClr val="tx1"/>
                </a:solidFill>
                <a:latin typeface="+mn-ea"/>
              </a:rPr>
              <a:t>. </a:t>
            </a:r>
            <a:r>
              <a:rPr lang="ko-KR" altLang="en-US" sz="1400" kern="0" dirty="0">
                <a:solidFill>
                  <a:schemeClr val="tx1"/>
                </a:solidFill>
                <a:latin typeface="+mn-ea"/>
              </a:rPr>
              <a:t>이러한 문제를 해결하기 위해 후처리 기반 분류 보정</a:t>
            </a:r>
            <a:r>
              <a:rPr lang="en-US" altLang="ko-KR" sz="1400" kern="0" dirty="0">
                <a:solidFill>
                  <a:schemeClr val="tx1"/>
                </a:solidFill>
                <a:latin typeface="+mn-ea"/>
              </a:rPr>
              <a:t>, </a:t>
            </a:r>
            <a:r>
              <a:rPr lang="ko-KR" altLang="en-US" sz="1400" kern="0" dirty="0">
                <a:solidFill>
                  <a:schemeClr val="tx1"/>
                </a:solidFill>
                <a:latin typeface="+mn-ea"/>
              </a:rPr>
              <a:t>불량 유형별 주석 기준 강화</a:t>
            </a:r>
            <a:r>
              <a:rPr lang="en-US" altLang="ko-KR" sz="1400" kern="0" dirty="0">
                <a:solidFill>
                  <a:schemeClr val="tx1"/>
                </a:solidFill>
                <a:latin typeface="+mn-ea"/>
              </a:rPr>
              <a:t>, </a:t>
            </a:r>
            <a:r>
              <a:rPr lang="ko-KR" altLang="en-US" sz="1400" kern="0" dirty="0">
                <a:solidFill>
                  <a:schemeClr val="tx1"/>
                </a:solidFill>
                <a:latin typeface="+mn-ea"/>
              </a:rPr>
              <a:t>또는 다단계 검출 구조</a:t>
            </a:r>
            <a:r>
              <a:rPr lang="en-US" altLang="ko-KR" sz="1400" kern="0" dirty="0">
                <a:solidFill>
                  <a:schemeClr val="tx1"/>
                </a:solidFill>
                <a:latin typeface="+mn-ea"/>
              </a:rPr>
              <a:t>(Cascade Model) </a:t>
            </a:r>
            <a:r>
              <a:rPr lang="ko-KR" altLang="en-US" sz="1400" kern="0" dirty="0">
                <a:solidFill>
                  <a:schemeClr val="tx1"/>
                </a:solidFill>
                <a:latin typeface="+mn-ea"/>
              </a:rPr>
              <a:t>등이 도입될 수 있</a:t>
            </a:r>
            <a:r>
              <a:rPr lang="ko-KR" altLang="en-US" sz="1400" kern="0" dirty="0">
                <a:solidFill>
                  <a:schemeClr val="tx1"/>
                </a:solidFill>
                <a:latin typeface="+mn-ea"/>
                <a:ea typeface="+mn-ea"/>
              </a:rPr>
              <a:t>음</a:t>
            </a:r>
            <a:endParaRPr lang="en-US" altLang="ko-KR" sz="1400" kern="0" dirty="0">
              <a:solidFill>
                <a:schemeClr val="tx1"/>
              </a:solidFill>
              <a:latin typeface="+mn-ea"/>
            </a:endParaRPr>
          </a:p>
        </p:txBody>
      </p:sp>
      <p:pic>
        <p:nvPicPr>
          <p:cNvPr id="5" name="그림 4">
            <a:extLst>
              <a:ext uri="{FF2B5EF4-FFF2-40B4-BE49-F238E27FC236}">
                <a16:creationId xmlns:a16="http://schemas.microsoft.com/office/drawing/2014/main" id="{39B09994-1DC2-573C-F4D5-72A8E5CEC500}"/>
              </a:ext>
            </a:extLst>
          </p:cNvPr>
          <p:cNvPicPr>
            <a:picLocks noChangeAspect="1"/>
          </p:cNvPicPr>
          <p:nvPr/>
        </p:nvPicPr>
        <p:blipFill>
          <a:blip r:embed="rId3"/>
          <a:srcRect t="12512" b="27915"/>
          <a:stretch>
            <a:fillRect/>
          </a:stretch>
        </p:blipFill>
        <p:spPr>
          <a:xfrm>
            <a:off x="3311986" y="4649082"/>
            <a:ext cx="1957220" cy="1164959"/>
          </a:xfrm>
          <a:prstGeom prst="rect">
            <a:avLst/>
          </a:prstGeom>
        </p:spPr>
      </p:pic>
      <p:pic>
        <p:nvPicPr>
          <p:cNvPr id="6" name="그림 5">
            <a:extLst>
              <a:ext uri="{FF2B5EF4-FFF2-40B4-BE49-F238E27FC236}">
                <a16:creationId xmlns:a16="http://schemas.microsoft.com/office/drawing/2014/main" id="{87EFEB43-85AE-F6E6-4625-F966F86174E5}"/>
              </a:ext>
            </a:extLst>
          </p:cNvPr>
          <p:cNvPicPr>
            <a:picLocks noChangeAspect="1"/>
          </p:cNvPicPr>
          <p:nvPr/>
        </p:nvPicPr>
        <p:blipFill>
          <a:blip r:embed="rId4"/>
          <a:stretch>
            <a:fillRect/>
          </a:stretch>
        </p:blipFill>
        <p:spPr>
          <a:xfrm>
            <a:off x="1191831" y="4643725"/>
            <a:ext cx="2080285" cy="1164959"/>
          </a:xfrm>
          <a:prstGeom prst="rect">
            <a:avLst/>
          </a:prstGeom>
        </p:spPr>
      </p:pic>
      <p:sp>
        <p:nvSpPr>
          <p:cNvPr id="8" name="TextBox 7">
            <a:extLst>
              <a:ext uri="{FF2B5EF4-FFF2-40B4-BE49-F238E27FC236}">
                <a16:creationId xmlns:a16="http://schemas.microsoft.com/office/drawing/2014/main" id="{63B0743C-1D7B-448C-293D-E628EBF7A53E}"/>
              </a:ext>
            </a:extLst>
          </p:cNvPr>
          <p:cNvSpPr txBox="1"/>
          <p:nvPr/>
        </p:nvSpPr>
        <p:spPr>
          <a:xfrm>
            <a:off x="1867960" y="58691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[e2(</a:t>
            </a:r>
            <a:r>
              <a:rPr lang="ko-KR" altLang="en-US" sz="1200" b="1" dirty="0">
                <a:solidFill>
                  <a:schemeClr val="tx1"/>
                </a:solidFill>
                <a:latin typeface="맑은 고딕" panose="020B0503020000020004" pitchFamily="50" charset="-127"/>
                <a:ea typeface="맑은 고딕" panose="020B0503020000020004" pitchFamily="50" charset="-127"/>
              </a:rPr>
              <a:t>과납</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를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9" name="그림 8">
            <a:extLst>
              <a:ext uri="{FF2B5EF4-FFF2-40B4-BE49-F238E27FC236}">
                <a16:creationId xmlns:a16="http://schemas.microsoft.com/office/drawing/2014/main" id="{FB0575C7-123A-1662-7B53-279EFFA04E0D}"/>
              </a:ext>
            </a:extLst>
          </p:cNvPr>
          <p:cNvPicPr>
            <a:picLocks noChangeAspect="1"/>
          </p:cNvPicPr>
          <p:nvPr/>
        </p:nvPicPr>
        <p:blipFill>
          <a:blip r:embed="rId5"/>
          <a:stretch>
            <a:fillRect/>
          </a:stretch>
        </p:blipFill>
        <p:spPr>
          <a:xfrm>
            <a:off x="5832014" y="4643725"/>
            <a:ext cx="2294066" cy="1166540"/>
          </a:xfrm>
          <a:prstGeom prst="rect">
            <a:avLst/>
          </a:prstGeom>
        </p:spPr>
      </p:pic>
      <p:sp>
        <p:nvSpPr>
          <p:cNvPr id="10" name="TextBox 9">
            <a:extLst>
              <a:ext uri="{FF2B5EF4-FFF2-40B4-BE49-F238E27FC236}">
                <a16:creationId xmlns:a16="http://schemas.microsoft.com/office/drawing/2014/main" id="{98B2D2E5-80C8-135F-B8D9-0138CE1D7EF2}"/>
              </a:ext>
            </a:extLst>
          </p:cNvPr>
          <p:cNvSpPr txBox="1"/>
          <p:nvPr/>
        </p:nvSpPr>
        <p:spPr>
          <a:xfrm>
            <a:off x="5790915" y="5845391"/>
            <a:ext cx="2376264"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의 모습</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021566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307327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개선점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21563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결론 및 향후 연구</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313579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결론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향후 연구 등 논의</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738663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25A-79F5-4F76-60EF-D48C2A4A5D5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1D59DD9-3A85-9584-FF4F-8E4FC62648B2}"/>
              </a:ext>
            </a:extLst>
          </p:cNvPr>
          <p:cNvSpPr>
            <a:spLocks noGrp="1"/>
          </p:cNvSpPr>
          <p:nvPr>
            <p:ph type="title"/>
          </p:nvPr>
        </p:nvSpPr>
        <p:spPr/>
        <p:txBody>
          <a:bodyPr/>
          <a:lstStyle/>
          <a:p>
            <a:r>
              <a:rPr lang="ko-KR" altLang="en-US" dirty="0"/>
              <a:t>향후 연구 방향</a:t>
            </a:r>
          </a:p>
        </p:txBody>
      </p:sp>
      <p:sp>
        <p:nvSpPr>
          <p:cNvPr id="3" name="TextBox 2">
            <a:extLst>
              <a:ext uri="{FF2B5EF4-FFF2-40B4-BE49-F238E27FC236}">
                <a16:creationId xmlns:a16="http://schemas.microsoft.com/office/drawing/2014/main" id="{E262D13A-FFEC-4B08-E722-A5775083B2D6}"/>
              </a:ext>
            </a:extLst>
          </p:cNvPr>
          <p:cNvSpPr txBox="1"/>
          <p:nvPr/>
        </p:nvSpPr>
        <p:spPr>
          <a:xfrm>
            <a:off x="2446985" y="36920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179A96D4-C4C2-2432-0DA0-538AF3FB2ECF}"/>
              </a:ext>
            </a:extLst>
          </p:cNvPr>
          <p:cNvPicPr>
            <a:picLocks noChangeAspect="1"/>
          </p:cNvPicPr>
          <p:nvPr/>
        </p:nvPicPr>
        <p:blipFill>
          <a:blip r:embed="rId3"/>
          <a:stretch>
            <a:fillRect/>
          </a:stretch>
        </p:blipFill>
        <p:spPr>
          <a:xfrm>
            <a:off x="1642532" y="2393423"/>
            <a:ext cx="2464790" cy="1221702"/>
          </a:xfrm>
          <a:prstGeom prst="rect">
            <a:avLst/>
          </a:prstGeom>
        </p:spPr>
      </p:pic>
      <p:sp>
        <p:nvSpPr>
          <p:cNvPr id="11" name="TextBox 10">
            <a:extLst>
              <a:ext uri="{FF2B5EF4-FFF2-40B4-BE49-F238E27FC236}">
                <a16:creationId xmlns:a16="http://schemas.microsoft.com/office/drawing/2014/main" id="{766178DC-3B6B-53BD-46E2-AA7C37F41C99}"/>
              </a:ext>
            </a:extLst>
          </p:cNvPr>
          <p:cNvSpPr txBox="1"/>
          <p:nvPr/>
        </p:nvSpPr>
        <p:spPr>
          <a:xfrm>
            <a:off x="5554496" y="3685798"/>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2" name="그림 11">
            <a:extLst>
              <a:ext uri="{FF2B5EF4-FFF2-40B4-BE49-F238E27FC236}">
                <a16:creationId xmlns:a16="http://schemas.microsoft.com/office/drawing/2014/main" id="{FA8C837F-949C-5231-D22E-25CDFB0ADCBA}"/>
              </a:ext>
            </a:extLst>
          </p:cNvPr>
          <p:cNvPicPr>
            <a:picLocks noChangeAspect="1"/>
          </p:cNvPicPr>
          <p:nvPr/>
        </p:nvPicPr>
        <p:blipFill>
          <a:blip r:embed="rId4"/>
          <a:stretch>
            <a:fillRect/>
          </a:stretch>
        </p:blipFill>
        <p:spPr>
          <a:xfrm>
            <a:off x="4203629" y="2395908"/>
            <a:ext cx="1718386" cy="1223851"/>
          </a:xfrm>
          <a:prstGeom prst="rect">
            <a:avLst/>
          </a:prstGeom>
        </p:spPr>
      </p:pic>
      <p:pic>
        <p:nvPicPr>
          <p:cNvPr id="13" name="그림 12">
            <a:extLst>
              <a:ext uri="{FF2B5EF4-FFF2-40B4-BE49-F238E27FC236}">
                <a16:creationId xmlns:a16="http://schemas.microsoft.com/office/drawing/2014/main" id="{3BACC29D-C1B4-01CD-FAB9-5B49BFBF166C}"/>
              </a:ext>
            </a:extLst>
          </p:cNvPr>
          <p:cNvPicPr>
            <a:picLocks noChangeAspect="1"/>
          </p:cNvPicPr>
          <p:nvPr/>
        </p:nvPicPr>
        <p:blipFill>
          <a:blip r:embed="rId5"/>
          <a:stretch>
            <a:fillRect/>
          </a:stretch>
        </p:blipFill>
        <p:spPr>
          <a:xfrm>
            <a:off x="6274557" y="2325682"/>
            <a:ext cx="1495565" cy="1341815"/>
          </a:xfrm>
          <a:prstGeom prst="rect">
            <a:avLst/>
          </a:prstGeom>
        </p:spPr>
      </p:pic>
      <p:sp>
        <p:nvSpPr>
          <p:cNvPr id="14" name="TextBox 13">
            <a:extLst>
              <a:ext uri="{FF2B5EF4-FFF2-40B4-BE49-F238E27FC236}">
                <a16:creationId xmlns:a16="http://schemas.microsoft.com/office/drawing/2014/main" id="{5A2533F9-C4FE-A3D0-9CC0-D3FDF0535C31}"/>
              </a:ext>
            </a:extLst>
          </p:cNvPr>
          <p:cNvSpPr txBox="1"/>
          <p:nvPr/>
        </p:nvSpPr>
        <p:spPr>
          <a:xfrm>
            <a:off x="2450018" y="5692545"/>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으로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6E3F1955-359C-E0AB-D870-424C4138FBE5}"/>
              </a:ext>
            </a:extLst>
          </p:cNvPr>
          <p:cNvPicPr>
            <a:picLocks noChangeAspect="1"/>
          </p:cNvPicPr>
          <p:nvPr/>
        </p:nvPicPr>
        <p:blipFill>
          <a:blip r:embed="rId6"/>
          <a:stretch>
            <a:fillRect/>
          </a:stretch>
        </p:blipFill>
        <p:spPr>
          <a:xfrm>
            <a:off x="1331964" y="4751016"/>
            <a:ext cx="2555776" cy="907381"/>
          </a:xfrm>
          <a:prstGeom prst="rect">
            <a:avLst/>
          </a:prstGeom>
        </p:spPr>
      </p:pic>
      <p:pic>
        <p:nvPicPr>
          <p:cNvPr id="16" name="그림 15">
            <a:extLst>
              <a:ext uri="{FF2B5EF4-FFF2-40B4-BE49-F238E27FC236}">
                <a16:creationId xmlns:a16="http://schemas.microsoft.com/office/drawing/2014/main" id="{A734BD9B-1A4B-B84D-8423-0154127340D3}"/>
              </a:ext>
            </a:extLst>
          </p:cNvPr>
          <p:cNvPicPr>
            <a:picLocks noChangeAspect="1"/>
          </p:cNvPicPr>
          <p:nvPr/>
        </p:nvPicPr>
        <p:blipFill>
          <a:blip r:embed="rId7"/>
          <a:srcRect r="23630"/>
          <a:stretch>
            <a:fillRect/>
          </a:stretch>
        </p:blipFill>
        <p:spPr>
          <a:xfrm>
            <a:off x="3977658" y="4753451"/>
            <a:ext cx="2188309" cy="907380"/>
          </a:xfrm>
          <a:prstGeom prst="rect">
            <a:avLst/>
          </a:prstGeom>
        </p:spPr>
      </p:pic>
      <p:sp>
        <p:nvSpPr>
          <p:cNvPr id="17" name="TextBox 16">
            <a:extLst>
              <a:ext uri="{FF2B5EF4-FFF2-40B4-BE49-F238E27FC236}">
                <a16:creationId xmlns:a16="http://schemas.microsoft.com/office/drawing/2014/main" id="{268CF9AD-3E94-394E-A793-229375802098}"/>
              </a:ext>
            </a:extLst>
          </p:cNvPr>
          <p:cNvSpPr txBox="1"/>
          <p:nvPr/>
        </p:nvSpPr>
        <p:spPr>
          <a:xfrm>
            <a:off x="5880348" y="5661153"/>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 </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8" name="그림 17">
            <a:extLst>
              <a:ext uri="{FF2B5EF4-FFF2-40B4-BE49-F238E27FC236}">
                <a16:creationId xmlns:a16="http://schemas.microsoft.com/office/drawing/2014/main" id="{CD523BA4-F833-011A-6BA2-A2AC71FBEF2B}"/>
              </a:ext>
            </a:extLst>
          </p:cNvPr>
          <p:cNvPicPr>
            <a:picLocks noChangeAspect="1"/>
          </p:cNvPicPr>
          <p:nvPr/>
        </p:nvPicPr>
        <p:blipFill>
          <a:blip r:embed="rId8"/>
          <a:stretch>
            <a:fillRect/>
          </a:stretch>
        </p:blipFill>
        <p:spPr>
          <a:xfrm>
            <a:off x="6485750" y="4518622"/>
            <a:ext cx="1381485" cy="1142209"/>
          </a:xfrm>
          <a:prstGeom prst="rect">
            <a:avLst/>
          </a:prstGeom>
        </p:spPr>
      </p:pic>
      <p:sp>
        <p:nvSpPr>
          <p:cNvPr id="19" name="Rectangle 3">
            <a:extLst>
              <a:ext uri="{FF2B5EF4-FFF2-40B4-BE49-F238E27FC236}">
                <a16:creationId xmlns:a16="http://schemas.microsoft.com/office/drawing/2014/main" id="{FA5F6A36-4919-8EA8-5799-F030F0F8C280}"/>
              </a:ext>
            </a:extLst>
          </p:cNvPr>
          <p:cNvSpPr txBox="1">
            <a:spLocks noChangeArrowheads="1"/>
          </p:cNvSpPr>
          <p:nvPr/>
        </p:nvSpPr>
        <p:spPr bwMode="auto">
          <a:xfrm>
            <a:off x="311265" y="952583"/>
            <a:ext cx="8533362" cy="350551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불량이 아닌 미세한 긁힘을 스크래치로 인식하는 경우가 많았으며</a:t>
            </a:r>
            <a:r>
              <a:rPr lang="en-US" altLang="ko-KR" sz="1400" kern="0" dirty="0">
                <a:solidFill>
                  <a:schemeClr val="tx1"/>
                </a:solidFill>
                <a:latin typeface="+mn-ea"/>
              </a:rPr>
              <a:t>, </a:t>
            </a:r>
            <a:r>
              <a:rPr lang="ko-KR" altLang="en-US" sz="1400" kern="0" dirty="0">
                <a:solidFill>
                  <a:schemeClr val="tx1"/>
                </a:solidFill>
                <a:latin typeface="+mn-ea"/>
              </a:rPr>
              <a:t>이는 불량 시료 제작 과정에서 발생한 미세 손상과 연관될 수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PCB </a:t>
            </a:r>
            <a:r>
              <a:rPr lang="ko-KR" altLang="en-US" sz="1400" kern="0" dirty="0">
                <a:solidFill>
                  <a:schemeClr val="tx1"/>
                </a:solidFill>
                <a:latin typeface="+mn-ea"/>
              </a:rPr>
              <a:t>상의 빈 </a:t>
            </a:r>
            <a:r>
              <a:rPr lang="en-US" altLang="ko-KR" sz="1400" kern="0" dirty="0">
                <a:solidFill>
                  <a:schemeClr val="tx1"/>
                </a:solidFill>
                <a:latin typeface="+mn-ea"/>
              </a:rPr>
              <a:t>Hall</a:t>
            </a:r>
            <a:r>
              <a:rPr lang="ko-KR" altLang="en-US" sz="1400" kern="0" dirty="0">
                <a:solidFill>
                  <a:schemeClr val="tx1"/>
                </a:solidFill>
                <a:latin typeface="+mn-ea"/>
              </a:rPr>
              <a:t>이나 납땜 간격을 </a:t>
            </a:r>
            <a:r>
              <a:rPr lang="ko-KR" altLang="en-US" sz="1400" kern="0" dirty="0" err="1">
                <a:solidFill>
                  <a:schemeClr val="tx1"/>
                </a:solidFill>
                <a:latin typeface="+mn-ea"/>
              </a:rPr>
              <a:t>미삽으로</a:t>
            </a:r>
            <a:r>
              <a:rPr lang="ko-KR" altLang="en-US" sz="1400" kern="0" dirty="0">
                <a:solidFill>
                  <a:schemeClr val="tx1"/>
                </a:solidFill>
                <a:latin typeface="+mn-ea"/>
              </a:rPr>
              <a:t> 오인하여 </a:t>
            </a:r>
            <a:r>
              <a:rPr lang="ko-KR" altLang="en-US" sz="1400" kern="0" dirty="0" err="1">
                <a:solidFill>
                  <a:schemeClr val="tx1"/>
                </a:solidFill>
                <a:latin typeface="+mn-ea"/>
              </a:rPr>
              <a:t>오탐지되는</a:t>
            </a:r>
            <a:r>
              <a:rPr lang="ko-KR" altLang="en-US" sz="1400" kern="0" dirty="0">
                <a:solidFill>
                  <a:schemeClr val="tx1"/>
                </a:solidFill>
                <a:latin typeface="+mn-ea"/>
              </a:rPr>
              <a:t> 사례가 빈번히 나타남</a:t>
            </a:r>
            <a:endParaRPr lang="en-US" altLang="ko-KR" sz="1400" kern="0" dirty="0">
              <a:solidFill>
                <a:schemeClr val="tx1"/>
              </a:solidFill>
              <a:latin typeface="+mn-ea"/>
            </a:endParaRPr>
          </a:p>
        </p:txBody>
      </p:sp>
    </p:spTree>
    <p:extLst>
      <p:ext uri="{BB962C8B-B14F-4D97-AF65-F5344CB8AC3E}">
        <p14:creationId xmlns:p14="http://schemas.microsoft.com/office/powerpoint/2010/main" val="37653343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8E84A-25A5-B1EB-A59F-9AA4BA64A0C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EE7AA15-E240-0FC0-5026-B23214E34EE0}"/>
              </a:ext>
            </a:extLst>
          </p:cNvPr>
          <p:cNvSpPr txBox="1">
            <a:spLocks noChangeArrowheads="1"/>
          </p:cNvSpPr>
          <p:nvPr/>
        </p:nvSpPr>
        <p:spPr bwMode="auto">
          <a:xfrm>
            <a:off x="267888" y="1088974"/>
            <a:ext cx="8608224" cy="492442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chemeClr val="tx2"/>
                </a:solidFill>
                <a:effectLst/>
                <a:latin typeface="+mn-ea"/>
                <a:ea typeface="+mn-ea"/>
              </a:rPr>
              <a:t>Verified Market Research - Global PCB Assembly Market Size By Type Of Assembly, By Application, By End-User Industry, By Geographic Scope And Forecast</a:t>
            </a:r>
          </a:p>
          <a:p>
            <a:pPr marL="304800" indent="-304800">
              <a:lnSpc>
                <a:spcPct val="10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dirty="0">
                <a:solidFill>
                  <a:srgbClr val="0033CC"/>
                </a:solidFill>
                <a:latin typeface="Arial" panose="020B0604020202020204" pitchFamily="34" charset="0"/>
                <a:hlinkClick r:id="rId3"/>
              </a:rPr>
              <a:t>https://www.verifiedmarketresearch.com/product/pcb-assembly-market</a:t>
            </a:r>
            <a:r>
              <a:rPr lang="en-US" altLang="ko-KR" sz="1400" b="0" i="0" dirty="0">
                <a:solidFill>
                  <a:srgbClr val="0033CC"/>
                </a:solidFill>
                <a:effectLst/>
                <a:latin typeface="Arial" panose="020B0604020202020204" pitchFamily="34" charset="0"/>
              </a:rPr>
              <a:t>) </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0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dirty="0">
                <a:solidFill>
                  <a:srgbClr val="222222"/>
                </a:solidFill>
                <a:latin typeface="Arial" panose="020B0604020202020204" pitchFamily="34" charset="0"/>
                <a:hlinkClick r:id="rId4"/>
              </a:rPr>
              <a:t>https://www.gminsights.com/industry-analysis/printed-circuit-board-assembly-market</a:t>
            </a:r>
            <a:r>
              <a:rPr lang="en-US" altLang="ko-KR" sz="1300" b="0" i="0" dirty="0">
                <a:solidFill>
                  <a:srgbClr val="222222"/>
                </a:solidFill>
                <a:effectLst/>
                <a:latin typeface="Arial" panose="020B0604020202020204" pitchFamily="34" charset="0"/>
              </a:rPr>
              <a:t>) </a:t>
            </a:r>
          </a:p>
          <a:p>
            <a:pPr marL="304800" indent="-304800">
              <a:lnSpc>
                <a:spcPct val="10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[4] “Object Detection YOLO Algorithms and Their Industrial Applications: Overview and Comparative Analysis”, by </a:t>
            </a:r>
            <a:r>
              <a:rPr lang="en-US" altLang="ko-KR" b="0" i="0" kern="0" dirty="0" err="1">
                <a:solidFill>
                  <a:schemeClr val="accent1">
                    <a:lumMod val="75000"/>
                  </a:schemeClr>
                </a:solidFill>
                <a:effectLst/>
                <a:latin typeface="+mn-ea"/>
                <a:ea typeface="+mn-ea"/>
              </a:rPr>
              <a:t>Shizhao</a:t>
            </a:r>
            <a:r>
              <a:rPr lang="en-US" altLang="ko-KR" b="0" i="0" kern="0" dirty="0">
                <a:solidFill>
                  <a:schemeClr val="accent1">
                    <a:lumMod val="75000"/>
                  </a:schemeClr>
                </a:solidFill>
                <a:effectLst/>
                <a:latin typeface="+mn-ea"/>
                <a:ea typeface="+mn-ea"/>
              </a:rPr>
              <a:t> Kang, Ziyu hu, Kexin Zhang and </a:t>
            </a:r>
            <a:r>
              <a:rPr lang="en-US" altLang="ko-KR" b="0" i="0" kern="0" dirty="0" err="1">
                <a:solidFill>
                  <a:schemeClr val="accent1">
                    <a:lumMod val="75000"/>
                  </a:schemeClr>
                </a:solidFill>
                <a:effectLst/>
                <a:latin typeface="+mn-ea"/>
                <a:ea typeface="+mn-ea"/>
              </a:rPr>
              <a:t>Zhiyu</a:t>
            </a:r>
            <a:r>
              <a:rPr lang="en-US" altLang="ko-KR" b="0" i="0" kern="0" dirty="0">
                <a:solidFill>
                  <a:schemeClr val="accent1">
                    <a:lumMod val="75000"/>
                  </a:schemeClr>
                </a:solidFill>
                <a:effectLst/>
                <a:latin typeface="+mn-ea"/>
                <a:ea typeface="+mn-ea"/>
              </a:rPr>
              <a:t> Cao, 2025, MDPI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5"/>
              </a:rPr>
              <a:t>https://www.mdpi.com/2079-9292/14/6/1104</a:t>
            </a:r>
            <a:r>
              <a:rPr lang="en-US" altLang="ko-KR" sz="1400" b="0" i="0" kern="0" dirty="0">
                <a:solidFill>
                  <a:schemeClr val="accent1">
                    <a:lumMod val="75000"/>
                  </a:schemeClr>
                </a:solidFill>
                <a:effectLst/>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[5]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6"/>
              </a:rPr>
              <a:t>https://arxiv.org/abs/2410.17725</a:t>
            </a:r>
            <a:r>
              <a:rPr lang="en-US" altLang="ko-KR" sz="1400" b="0" kern="0" dirty="0">
                <a:solidFill>
                  <a:schemeClr val="accent1">
                    <a:lumMod val="75000"/>
                  </a:schemeClr>
                </a:solidFill>
                <a:latin typeface="+mn-ea"/>
                <a:ea typeface="+mn-ea"/>
              </a:rPr>
              <a:t> )</a:t>
            </a:r>
          </a:p>
        </p:txBody>
      </p:sp>
      <p:sp>
        <p:nvSpPr>
          <p:cNvPr id="2" name="제목 1">
            <a:extLst>
              <a:ext uri="{FF2B5EF4-FFF2-40B4-BE49-F238E27FC236}">
                <a16:creationId xmlns:a16="http://schemas.microsoft.com/office/drawing/2014/main" id="{6BCFB10A-C3C7-77D2-3C8A-0AD1FB515F58}"/>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1413073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7D46-C139-9199-B45A-7A777DE93E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7717338-6C73-0DAB-541E-C2131D16D18C}"/>
              </a:ext>
            </a:extLst>
          </p:cNvPr>
          <p:cNvSpPr txBox="1">
            <a:spLocks noChangeArrowheads="1"/>
          </p:cNvSpPr>
          <p:nvPr/>
        </p:nvSpPr>
        <p:spPr bwMode="auto">
          <a:xfrm>
            <a:off x="267888" y="1088974"/>
            <a:ext cx="8608224" cy="167738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3"/>
              </a:rPr>
              <a:t>https://arxiv.org/abs/2410.17725</a:t>
            </a:r>
            <a:r>
              <a:rPr lang="en-US" altLang="ko-KR" sz="14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[7]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4"/>
              </a:rPr>
              <a:t>https://zhao-yian.github.io/RTDETR/</a:t>
            </a:r>
            <a:r>
              <a:rPr lang="en-US" altLang="ko-KR" sz="1400" b="0" i="0" kern="0" dirty="0">
                <a:solidFill>
                  <a:schemeClr val="accent1">
                    <a:lumMod val="75000"/>
                  </a:schemeClr>
                </a:solidFill>
                <a:effectLst/>
                <a:latin typeface="+mn-ea"/>
                <a:ea typeface="+mn-ea"/>
              </a:rPr>
              <a:t>)</a:t>
            </a:r>
          </a:p>
        </p:txBody>
      </p:sp>
      <p:sp>
        <p:nvSpPr>
          <p:cNvPr id="2" name="제목 1">
            <a:extLst>
              <a:ext uri="{FF2B5EF4-FFF2-40B4-BE49-F238E27FC236}">
                <a16:creationId xmlns:a16="http://schemas.microsoft.com/office/drawing/2014/main" id="{26098DF2-0FED-0E54-CAA4-04A96F7E01D3}"/>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410363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#2 </a:t>
            </a:r>
            <a:r>
              <a:rPr lang="ko-KR" altLang="en-US" dirty="0"/>
              <a:t>개요</a:t>
            </a:r>
          </a:p>
        </p:txBody>
      </p:sp>
      <p:sp>
        <p:nvSpPr>
          <p:cNvPr id="3" name="Rectangle 3">
            <a:extLst>
              <a:ext uri="{FF2B5EF4-FFF2-40B4-BE49-F238E27FC236}">
                <a16:creationId xmlns:a16="http://schemas.microsoft.com/office/drawing/2014/main" id="{D2F34785-C5AA-F695-6941-A78FBC0FC2EB}"/>
              </a:ext>
            </a:extLst>
          </p:cNvPr>
          <p:cNvSpPr txBox="1">
            <a:spLocks noChangeArrowheads="1"/>
          </p:cNvSpPr>
          <p:nvPr/>
        </p:nvSpPr>
        <p:spPr bwMode="auto">
          <a:xfrm>
            <a:off x="400012" y="1088974"/>
            <a:ext cx="8312034" cy="510595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PCB Assy’(Printed Circuit Board Assembly)</a:t>
            </a:r>
            <a:r>
              <a:rPr lang="ko-KR" altLang="en-US" sz="1400" kern="0" dirty="0">
                <a:solidFill>
                  <a:schemeClr val="tx1"/>
                </a:solidFill>
                <a:latin typeface="+mn-ea"/>
                <a:ea typeface="+mn-ea"/>
              </a:rPr>
              <a:t>의 수요 또한 동반 상승</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a:t>
            </a:r>
            <a:r>
              <a:rPr lang="en-US" altLang="ko-KR" sz="1400" kern="0" dirty="0">
                <a:solidFill>
                  <a:schemeClr val="tx1"/>
                </a:solidFill>
                <a:latin typeface="+mn-ea"/>
                <a:ea typeface="+mn-ea"/>
              </a:rPr>
              <a:t>[2]</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공정의 정밀성과 신뢰성 확보는 필수 과제로 부상하고 있음</a:t>
            </a:r>
            <a:endParaRPr lang="en-US" altLang="ko-KR" sz="14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많은 </a:t>
            </a:r>
            <a:r>
              <a:rPr lang="en-US" altLang="ko-KR" sz="1400" kern="0" dirty="0">
                <a:solidFill>
                  <a:schemeClr val="tx1"/>
                </a:solidFill>
                <a:latin typeface="+mn-ea"/>
                <a:ea typeface="+mn-ea"/>
              </a:rPr>
              <a:t>SMT </a:t>
            </a:r>
            <a:r>
              <a:rPr lang="ko-KR" altLang="en-US" sz="1400" kern="0" dirty="0" err="1">
                <a:solidFill>
                  <a:schemeClr val="tx1"/>
                </a:solidFill>
                <a:latin typeface="+mn-ea"/>
                <a:ea typeface="+mn-ea"/>
              </a:rPr>
              <a:t>기업들에서</a:t>
            </a:r>
            <a:r>
              <a:rPr lang="ko-KR" altLang="en-US" sz="1400" kern="0" dirty="0">
                <a:solidFill>
                  <a:schemeClr val="tx1"/>
                </a:solidFill>
                <a:latin typeface="+mn-ea"/>
                <a:ea typeface="+mn-ea"/>
              </a:rPr>
              <a:t> 완제품 검사 단계에 </a:t>
            </a:r>
            <a:r>
              <a:rPr lang="en-US" altLang="ko-KR" sz="1400" kern="0" dirty="0">
                <a:solidFill>
                  <a:schemeClr val="tx1"/>
                </a:solidFill>
                <a:latin typeface="+mn-ea"/>
                <a:ea typeface="+mn-ea"/>
              </a:rPr>
              <a:t>AOI (Automated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검사가 필수적임</a:t>
            </a:r>
            <a:endParaRPr lang="en-US" altLang="ko-KR" kern="0" dirty="0">
              <a:solidFill>
                <a:srgbClr val="0033CC"/>
              </a:solidFill>
              <a:latin typeface="+mn-ea"/>
              <a:ea typeface="+mn-ea"/>
            </a:endParaRPr>
          </a:p>
        </p:txBody>
      </p:sp>
      <p:sp>
        <p:nvSpPr>
          <p:cNvPr id="4" name="직사각형 3">
            <a:extLst>
              <a:ext uri="{FF2B5EF4-FFF2-40B4-BE49-F238E27FC236}">
                <a16:creationId xmlns:a16="http://schemas.microsoft.com/office/drawing/2014/main" id="{2B2F95EB-334A-08BE-293F-F085586C932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0CB9EC23-4729-069C-418A-5D15EAFEA0E3}"/>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a:t>
            </a:r>
            <a:r>
              <a:rPr lang="ko-KR" altLang="en-US" sz="1400" u="sng" kern="0" dirty="0">
                <a:solidFill>
                  <a:schemeClr val="tx1"/>
                </a:solidFill>
                <a:latin typeface="+mn-ea"/>
                <a:ea typeface="+mn-ea"/>
              </a:rPr>
              <a:t>아시아 태평양 지역은 </a:t>
            </a:r>
            <a:r>
              <a:rPr lang="ko-KR" altLang="en-US" sz="1400" kern="0" dirty="0">
                <a:solidFill>
                  <a:schemeClr val="tx1"/>
                </a:solidFill>
                <a:latin typeface="+mn-ea"/>
                <a:ea typeface="+mn-ea"/>
              </a:rPr>
              <a:t>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시장의 </a:t>
            </a:r>
            <a:r>
              <a:rPr lang="en-US" altLang="ko-KR" sz="1400" u="sng" kern="0" dirty="0">
                <a:solidFill>
                  <a:schemeClr val="tx1"/>
                </a:solidFill>
                <a:latin typeface="+mn-ea"/>
                <a:ea typeface="+mn-ea"/>
              </a:rPr>
              <a:t>25% </a:t>
            </a:r>
            <a:r>
              <a:rPr lang="ko-KR" altLang="en-US" sz="1400" u="sng" kern="0" dirty="0">
                <a:solidFill>
                  <a:schemeClr val="tx1"/>
                </a:solidFill>
                <a:latin typeface="+mn-ea"/>
                <a:ea typeface="+mn-ea"/>
              </a:rPr>
              <a:t>이상의 점유율</a:t>
            </a:r>
            <a:r>
              <a:rPr lang="ko-KR" altLang="en-US" sz="1400" kern="0" dirty="0">
                <a:solidFill>
                  <a:schemeClr val="tx1"/>
                </a:solidFill>
                <a:latin typeface="+mn-ea"/>
                <a:ea typeface="+mn-ea"/>
              </a:rPr>
              <a:t>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p:txBody>
      </p:sp>
      <p:pic>
        <p:nvPicPr>
          <p:cNvPr id="5" name="Picture 0">
            <a:extLst>
              <a:ext uri="{FF2B5EF4-FFF2-40B4-BE49-F238E27FC236}">
                <a16:creationId xmlns:a16="http://schemas.microsoft.com/office/drawing/2014/main" id="{4056FE2F-62F5-8A03-4F11-69BA990B9A5E}"/>
              </a:ext>
            </a:extLst>
          </p:cNvPr>
          <p:cNvPicPr>
            <a:picLocks noChangeAspect="1"/>
          </p:cNvPicPr>
          <p:nvPr/>
        </p:nvPicPr>
        <p:blipFill>
          <a:blip r:embed="rId3"/>
          <a:stretch>
            <a:fillRect/>
          </a:stretch>
        </p:blipFill>
        <p:spPr>
          <a:xfrm>
            <a:off x="4357725" y="3578609"/>
            <a:ext cx="4157707" cy="2376995"/>
          </a:xfrm>
          <a:prstGeom prst="rect">
            <a:avLst/>
          </a:prstGeom>
          <a:noFill/>
          <a:ln>
            <a:noFill/>
          </a:ln>
          <a:effectLst/>
        </p:spPr>
      </p:pic>
      <p:sp>
        <p:nvSpPr>
          <p:cNvPr id="6" name="Rectangle 3">
            <a:extLst>
              <a:ext uri="{FF2B5EF4-FFF2-40B4-BE49-F238E27FC236}">
                <a16:creationId xmlns:a16="http://schemas.microsoft.com/office/drawing/2014/main" id="{2278F7FE-F2AA-A2B2-11AF-0DBB03B411BC}"/>
              </a:ext>
            </a:extLst>
          </p:cNvPr>
          <p:cNvSpPr txBox="1">
            <a:spLocks noChangeArrowheads="1"/>
          </p:cNvSpPr>
          <p:nvPr/>
        </p:nvSpPr>
        <p:spPr bwMode="auto">
          <a:xfrm>
            <a:off x="191439" y="3609002"/>
            <a:ext cx="3930556" cy="164961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모듈 제조 공정의 정밀성과 신뢰성 확보</a:t>
            </a:r>
            <a:r>
              <a:rPr lang="ko-KR" altLang="en-US" sz="1400" kern="0" dirty="0">
                <a:solidFill>
                  <a:schemeClr val="tx1"/>
                </a:solidFill>
                <a:latin typeface="+mn-ea"/>
                <a:ea typeface="+mn-ea"/>
              </a:rPr>
              <a:t>는 필수 과제로 부상</a:t>
            </a:r>
            <a:endParaRPr lang="en-US" altLang="ko-KR" sz="1400" kern="0" dirty="0">
              <a:solidFill>
                <a:schemeClr val="accent1">
                  <a:lumMod val="75000"/>
                </a:schemeClr>
              </a:solidFill>
              <a:latin typeface="+mn-ea"/>
              <a:ea typeface="+mn-ea"/>
            </a:endParaRPr>
          </a:p>
        </p:txBody>
      </p:sp>
      <p:sp>
        <p:nvSpPr>
          <p:cNvPr id="13" name="TextBox 12">
            <a:extLst>
              <a:ext uri="{FF2B5EF4-FFF2-40B4-BE49-F238E27FC236}">
                <a16:creationId xmlns:a16="http://schemas.microsoft.com/office/drawing/2014/main" id="{28C47E67-8A41-076E-E7CC-74E4C04A4469}"/>
              </a:ext>
            </a:extLst>
          </p:cNvPr>
          <p:cNvSpPr txBox="1"/>
          <p:nvPr/>
        </p:nvSpPr>
        <p:spPr>
          <a:xfrm>
            <a:off x="4734208" y="5955604"/>
            <a:ext cx="3646223"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글로벌 </a:t>
            </a:r>
            <a:r>
              <a:rPr lang="en-US" altLang="ko-KR" sz="1200" b="1" dirty="0">
                <a:solidFill>
                  <a:prstClr val="black"/>
                </a:solidFill>
                <a:latin typeface="Calibri" panose="020F0502020204030204"/>
              </a:rPr>
              <a:t>PCB </a:t>
            </a:r>
            <a:r>
              <a:rPr lang="ko-KR" altLang="en-US" sz="1200" b="1" dirty="0">
                <a:solidFill>
                  <a:prstClr val="black"/>
                </a:solidFill>
                <a:latin typeface="Calibri" panose="020F0502020204030204"/>
              </a:rPr>
              <a:t>어셈블리 시장 규모 </a:t>
            </a:r>
            <a:r>
              <a:rPr lang="en-US" altLang="ko-KR" sz="1200" b="1" dirty="0">
                <a:solidFill>
                  <a:prstClr val="black"/>
                </a:solidFill>
                <a:latin typeface="Calibri" panose="020F0502020204030204"/>
              </a:rPr>
              <a:t>[1]]</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26882153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17BE-8F9A-323D-27EA-21DAD93E5E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341DF96-9A88-ECB6-2A08-2B88AE2D4230}"/>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30F5EB9-0D89-CAA9-D6F2-C5104D50BA4A}"/>
              </a:ext>
            </a:extLst>
          </p:cNvPr>
          <p:cNvSpPr txBox="1">
            <a:spLocks noChangeArrowheads="1"/>
          </p:cNvSpPr>
          <p:nvPr/>
        </p:nvSpPr>
        <p:spPr bwMode="auto">
          <a:xfrm>
            <a:off x="203398" y="998973"/>
            <a:ext cx="8312034" cy="327467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SMT(Surface Mounting Technology,</a:t>
            </a:r>
            <a:r>
              <a:rPr lang="ko-KR" altLang="en-US" sz="1400" kern="0" dirty="0">
                <a:solidFill>
                  <a:schemeClr val="tx1"/>
                </a:solidFill>
                <a:latin typeface="+mn-ea"/>
                <a:ea typeface="+mn-ea"/>
              </a:rPr>
              <a:t> 표면실장기술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u="sng" kern="0" dirty="0">
                <a:solidFill>
                  <a:schemeClr val="tx1"/>
                </a:solidFill>
                <a:latin typeface="+mn-ea"/>
                <a:ea typeface="+mn-ea"/>
              </a:rPr>
              <a:t>불량 발생처</a:t>
            </a:r>
            <a:r>
              <a:rPr lang="ko-KR" altLang="en-US" sz="1400" kern="0" dirty="0">
                <a:solidFill>
                  <a:schemeClr val="tx1"/>
                </a:solidFill>
                <a:latin typeface="+mn-ea"/>
                <a:ea typeface="+mn-ea"/>
              </a:rPr>
              <a:t>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a:t>
            </a:r>
            <a:r>
              <a:rPr lang="en-US" altLang="ko-KR" sz="1400" u="sng" kern="0" dirty="0">
                <a:solidFill>
                  <a:schemeClr val="tx1"/>
                </a:solidFill>
                <a:latin typeface="+mn-ea"/>
                <a:ea typeface="+mn-ea"/>
              </a:rPr>
              <a:t>SMT</a:t>
            </a:r>
            <a:r>
              <a:rPr lang="ko-KR" altLang="en-US" sz="1400" u="sng" kern="0" dirty="0">
                <a:solidFill>
                  <a:schemeClr val="tx1"/>
                </a:solidFill>
                <a:latin typeface="+mn-ea"/>
                <a:ea typeface="+mn-ea"/>
              </a:rPr>
              <a:t>에서 </a:t>
            </a:r>
            <a:r>
              <a:rPr lang="en-US" altLang="ko-KR" sz="1400" u="sng"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u="sng" kern="0" dirty="0">
                <a:solidFill>
                  <a:schemeClr val="tx1"/>
                </a:solidFill>
                <a:latin typeface="+mn-ea"/>
                <a:ea typeface="+mn-ea"/>
              </a:rPr>
              <a:t>SMT </a:t>
            </a:r>
            <a:r>
              <a:rPr lang="ko-KR" altLang="en-US" sz="1400" u="sng" kern="0" dirty="0">
                <a:solidFill>
                  <a:schemeClr val="tx1"/>
                </a:solidFill>
                <a:latin typeface="+mn-ea"/>
                <a:ea typeface="+mn-ea"/>
              </a:rPr>
              <a:t>공정에서 발생하는</a:t>
            </a:r>
            <a:r>
              <a:rPr lang="en-US" altLang="ko-KR" sz="1400" u="sng" kern="0" dirty="0">
                <a:solidFill>
                  <a:schemeClr val="tx1"/>
                </a:solidFill>
                <a:latin typeface="+mn-ea"/>
              </a:rPr>
              <a:t> </a:t>
            </a:r>
            <a:r>
              <a:rPr lang="ko-KR" altLang="en-US" sz="1400" u="sng" kern="0" dirty="0">
                <a:solidFill>
                  <a:schemeClr val="tx1"/>
                </a:solidFill>
                <a:latin typeface="+mn-ea"/>
                <a:ea typeface="+mn-ea"/>
              </a:rPr>
              <a:t>불량이 전체 불량의 거의 절반</a:t>
            </a:r>
            <a:r>
              <a:rPr lang="ko-KR" altLang="en-US" sz="1400" kern="0" dirty="0">
                <a:solidFill>
                  <a:schemeClr val="tx1"/>
                </a:solidFill>
                <a:latin typeface="+mn-ea"/>
                <a:ea typeface="+mn-ea"/>
              </a:rPr>
              <a:t>을 차지하고 있다는 점은 해당 공정에서의 </a:t>
            </a:r>
            <a:r>
              <a:rPr lang="ko-KR" altLang="en-US" sz="1400" u="sng" kern="0" dirty="0">
                <a:solidFill>
                  <a:schemeClr val="tx1"/>
                </a:solidFill>
                <a:latin typeface="+mn-ea"/>
                <a:ea typeface="+mn-ea"/>
              </a:rPr>
              <a:t>품질 관리 및 불량 검출의 중요성</a:t>
            </a:r>
            <a:r>
              <a:rPr lang="ko-KR" altLang="en-US" sz="1400" kern="0" dirty="0">
                <a:solidFill>
                  <a:schemeClr val="tx1"/>
                </a:solidFill>
                <a:latin typeface="+mn-ea"/>
                <a:ea typeface="+mn-ea"/>
              </a:rPr>
              <a:t>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pic>
        <p:nvPicPr>
          <p:cNvPr id="3" name="_x537775448">
            <a:extLst>
              <a:ext uri="{FF2B5EF4-FFF2-40B4-BE49-F238E27FC236}">
                <a16:creationId xmlns:a16="http://schemas.microsoft.com/office/drawing/2014/main" id="{86DD9D3A-B1C2-6D7B-7281-48D9B41BB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971" y="3945586"/>
            <a:ext cx="5220058" cy="1946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41CB25-B339-A508-5120-309A8863FC91}"/>
              </a:ext>
            </a:extLst>
          </p:cNvPr>
          <p:cNvSpPr txBox="1"/>
          <p:nvPr/>
        </p:nvSpPr>
        <p:spPr>
          <a:xfrm>
            <a:off x="2276884" y="5891602"/>
            <a:ext cx="4848174"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전자기기의 공정 단계에 따른 불량 발생 내역  </a:t>
            </a:r>
            <a:r>
              <a:rPr lang="en-US" altLang="ko-KR" sz="1200" b="1" dirty="0">
                <a:solidFill>
                  <a:prstClr val="black"/>
                </a:solidFill>
                <a:latin typeface="Calibri" panose="020F0502020204030204"/>
              </a:rPr>
              <a:t>(2022</a:t>
            </a:r>
            <a:r>
              <a:rPr lang="ko-KR" altLang="en-US" sz="1200" b="1" dirty="0">
                <a:solidFill>
                  <a:prstClr val="black"/>
                </a:solidFill>
                <a:latin typeface="Calibri" panose="020F0502020204030204"/>
              </a:rPr>
              <a:t>년</a:t>
            </a:r>
            <a:r>
              <a:rPr lang="en-US" altLang="ko-KR" sz="1200" b="1" dirty="0">
                <a:solidFill>
                  <a:prstClr val="black"/>
                </a:solidFill>
                <a:latin typeface="Calibri" panose="020F0502020204030204"/>
              </a:rPr>
              <a:t>) [3]]</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41048645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887C-BD24-4B66-9646-DDC9B42B948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6F4557E-2C32-240D-482B-207E025F3F15}"/>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2D5B34D-4136-D232-5F47-B95F97028679}"/>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 </a:t>
            </a:r>
            <a:r>
              <a:rPr lang="en-US" altLang="ko-KR" sz="1600" kern="0" dirty="0">
                <a:solidFill>
                  <a:schemeClr val="tx1"/>
                </a:solidFill>
                <a:latin typeface="+mn-ea"/>
                <a:ea typeface="+mn-ea"/>
              </a:rPr>
              <a:t>[</a:t>
            </a:r>
            <a:r>
              <a:rPr lang="ko-KR" altLang="en-US" sz="1600" kern="0" dirty="0">
                <a:solidFill>
                  <a:schemeClr val="tx1"/>
                </a:solidFill>
                <a:latin typeface="+mn-ea"/>
                <a:ea typeface="+mn-ea"/>
              </a:rPr>
              <a:t>계속</a:t>
            </a:r>
            <a:r>
              <a:rPr lang="en-US" altLang="ko-KR" sz="1600" kern="0" dirty="0">
                <a:solidFill>
                  <a:schemeClr val="tx1"/>
                </a:solidFill>
                <a:latin typeface="+mn-ea"/>
                <a:ea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a:t>
            </a:r>
            <a:r>
              <a:rPr lang="ko-KR" altLang="en-US" sz="1400" u="sng" kern="0" dirty="0">
                <a:solidFill>
                  <a:schemeClr val="tx1"/>
                </a:solidFill>
                <a:latin typeface="+mn-ea"/>
                <a:ea typeface="+mn-ea"/>
              </a:rPr>
              <a:t>결과적으로 가성 불량 </a:t>
            </a:r>
            <a:r>
              <a:rPr lang="en-US" altLang="ko-KR" sz="1400" u="sng" kern="0" dirty="0">
                <a:solidFill>
                  <a:schemeClr val="tx1"/>
                </a:solidFill>
                <a:latin typeface="+mn-ea"/>
                <a:ea typeface="+mn-ea"/>
              </a:rPr>
              <a:t>(false defect) </a:t>
            </a:r>
            <a:r>
              <a:rPr lang="ko-KR" altLang="en-US" sz="1400" u="sng" kern="0" dirty="0">
                <a:solidFill>
                  <a:schemeClr val="tx1"/>
                </a:solidFill>
                <a:latin typeface="+mn-ea"/>
                <a:ea typeface="+mn-ea"/>
              </a:rPr>
              <a:t>발생률을 높이며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실제 불량 유형에 대한 구체적인 정보 제공이 미흡하다는 한계가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a:t>
            </a:r>
            <a:r>
              <a:rPr lang="ko-KR" altLang="en-US" sz="1400" u="sng" kern="0" dirty="0">
                <a:solidFill>
                  <a:schemeClr val="tx1"/>
                </a:solidFill>
                <a:latin typeface="+mn-ea"/>
                <a:ea typeface="+mn-ea"/>
              </a:rPr>
              <a:t>육안 검사의 병행을 필요</a:t>
            </a:r>
            <a:r>
              <a:rPr lang="ko-KR" altLang="en-US" sz="1400" kern="0" dirty="0">
                <a:solidFill>
                  <a:schemeClr val="tx1"/>
                </a:solidFill>
                <a:latin typeface="+mn-ea"/>
                <a:ea typeface="+mn-ea"/>
              </a:rPr>
              <a:t>로 하게 만들어 검사 비용과 시간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인력 자원을 증가시키는 요인으로 작용함</a:t>
            </a:r>
            <a:endParaRPr lang="en-US" altLang="ko-KR" sz="1400" kern="0" dirty="0">
              <a:solidFill>
                <a:schemeClr val="tx1"/>
              </a:solidFill>
              <a:latin typeface="+mn-ea"/>
              <a:ea typeface="+mn-ea"/>
            </a:endParaRPr>
          </a:p>
        </p:txBody>
      </p:sp>
      <p:pic>
        <p:nvPicPr>
          <p:cNvPr id="5" name="_x537757520">
            <a:extLst>
              <a:ext uri="{FF2B5EF4-FFF2-40B4-BE49-F238E27FC236}">
                <a16:creationId xmlns:a16="http://schemas.microsoft.com/office/drawing/2014/main" id="{7A7F5113-6FB0-8AD0-2A03-567ED38EA0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1997" y="3270728"/>
            <a:ext cx="4676551" cy="2588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1DDDB08-349E-A9B8-ACF3-A10EB1BEB371}"/>
              </a:ext>
            </a:extLst>
          </p:cNvPr>
          <p:cNvSpPr txBox="1">
            <a:spLocks noChangeArrowheads="1"/>
          </p:cNvSpPr>
          <p:nvPr/>
        </p:nvSpPr>
        <p:spPr bwMode="auto">
          <a:xfrm>
            <a:off x="203397" y="3569280"/>
            <a:ext cx="4278601" cy="192969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t>
            </a:r>
            <a:r>
              <a:rPr lang="en-US" altLang="ko-KR" sz="1400" u="sng" kern="0" dirty="0">
                <a:solidFill>
                  <a:schemeClr val="tx1"/>
                </a:solidFill>
                <a:latin typeface="+mn-ea"/>
                <a:ea typeface="+mn-ea"/>
              </a:rPr>
              <a:t>AOI</a:t>
            </a:r>
            <a:r>
              <a:rPr lang="ko-KR" altLang="en-US" sz="1400" u="sng" kern="0" dirty="0">
                <a:solidFill>
                  <a:schemeClr val="tx1"/>
                </a:solidFill>
                <a:latin typeface="+mn-ea"/>
                <a:ea typeface="+mn-ea"/>
              </a:rPr>
              <a:t>에서 탐지된 불량 중 약 </a:t>
            </a:r>
            <a:r>
              <a:rPr lang="en-US" altLang="ko-KR" sz="1400" u="sng" kern="0" dirty="0">
                <a:solidFill>
                  <a:schemeClr val="tx1"/>
                </a:solidFill>
                <a:latin typeface="+mn-ea"/>
                <a:ea typeface="+mn-ea"/>
              </a:rPr>
              <a:t>90% </a:t>
            </a:r>
            <a:r>
              <a:rPr lang="ko-KR" altLang="en-US" sz="1400" u="sng" kern="0" dirty="0">
                <a:solidFill>
                  <a:schemeClr val="tx1"/>
                </a:solidFill>
                <a:latin typeface="+mn-ea"/>
                <a:ea typeface="+mn-ea"/>
              </a:rPr>
              <a:t>이상이 가성 불량</a:t>
            </a:r>
            <a:r>
              <a:rPr lang="ko-KR" altLang="en-US" sz="1400" kern="0" dirty="0">
                <a:solidFill>
                  <a:schemeClr val="tx1"/>
                </a:solidFill>
                <a:latin typeface="+mn-ea"/>
                <a:ea typeface="+mn-ea"/>
              </a:rPr>
              <a:t>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a:t>
            </a:r>
            <a:r>
              <a:rPr lang="ko-KR" altLang="en-US" sz="1400" u="sng" kern="0" dirty="0">
                <a:solidFill>
                  <a:schemeClr val="tx1"/>
                </a:solidFill>
                <a:latin typeface="+mn-ea"/>
                <a:ea typeface="+mn-ea"/>
              </a:rPr>
              <a:t>생산성 저하</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검사 비용 증가</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공정 지연 등의 문제</a:t>
            </a:r>
            <a:r>
              <a:rPr lang="ko-KR" altLang="en-US" sz="1400" kern="0" dirty="0">
                <a:solidFill>
                  <a:schemeClr val="tx1"/>
                </a:solidFill>
                <a:latin typeface="+mn-ea"/>
                <a:ea typeface="+mn-ea"/>
              </a:rPr>
              <a:t>로 이어지고 있음</a:t>
            </a:r>
            <a:endParaRPr lang="en-US" altLang="ko-KR" sz="1400" kern="0" dirty="0">
              <a:solidFill>
                <a:schemeClr val="tx1"/>
              </a:solidFill>
              <a:latin typeface="+mn-ea"/>
              <a:ea typeface="+mn-ea"/>
            </a:endParaRPr>
          </a:p>
        </p:txBody>
      </p:sp>
      <p:sp>
        <p:nvSpPr>
          <p:cNvPr id="7" name="TextBox 6">
            <a:extLst>
              <a:ext uri="{FF2B5EF4-FFF2-40B4-BE49-F238E27FC236}">
                <a16:creationId xmlns:a16="http://schemas.microsoft.com/office/drawing/2014/main" id="{85A9C973-7315-1165-33F9-83D381EF9C86}"/>
              </a:ext>
            </a:extLst>
          </p:cNvPr>
          <p:cNvSpPr txBox="1"/>
          <p:nvPr/>
        </p:nvSpPr>
        <p:spPr>
          <a:xfrm>
            <a:off x="4897118" y="5949028"/>
            <a:ext cx="4257303" cy="276999"/>
          </a:xfrm>
          <a:prstGeom prst="rect">
            <a:avLst/>
          </a:prstGeom>
          <a:noFill/>
        </p:spPr>
        <p:txBody>
          <a:bodyPr wrap="square" rtlCol="0">
            <a:spAutoFit/>
          </a:bodyPr>
          <a:lstStyle/>
          <a:p>
            <a:pPr defTabSz="457200" fontAlgn="auto">
              <a:spcBef>
                <a:spcPts val="0"/>
              </a:spcBef>
              <a:spcAft>
                <a:spcPts val="0"/>
              </a:spcAft>
            </a:pPr>
            <a:r>
              <a:rPr lang="en-US" altLang="ko-KR" sz="1200" b="1" dirty="0">
                <a:solidFill>
                  <a:prstClr val="black"/>
                </a:solidFill>
                <a:latin typeface="Calibri" panose="020F0502020204030204"/>
              </a:rPr>
              <a:t>[SMT </a:t>
            </a:r>
            <a:r>
              <a:rPr lang="ko-KR" altLang="en-US" sz="1200" b="1" dirty="0">
                <a:solidFill>
                  <a:prstClr val="black"/>
                </a:solidFill>
                <a:latin typeface="Calibri" panose="020F0502020204030204"/>
              </a:rPr>
              <a:t>공정에서 </a:t>
            </a:r>
            <a:r>
              <a:rPr lang="en-US" altLang="ko-KR" sz="1200" b="1" dirty="0">
                <a:solidFill>
                  <a:prstClr val="black"/>
                </a:solidFill>
                <a:latin typeface="Calibri" panose="020F0502020204030204"/>
              </a:rPr>
              <a:t>AOI </a:t>
            </a:r>
            <a:r>
              <a:rPr lang="ko-KR" altLang="en-US" sz="1200" b="1" dirty="0">
                <a:solidFill>
                  <a:prstClr val="black"/>
                </a:solidFill>
                <a:latin typeface="Calibri" panose="020F0502020204030204"/>
              </a:rPr>
              <a:t>이후의 진행 현황 </a:t>
            </a:r>
            <a:r>
              <a:rPr lang="en-US" altLang="ko-KR" sz="1200" b="1" dirty="0">
                <a:solidFill>
                  <a:prstClr val="black"/>
                </a:solidFill>
                <a:latin typeface="Calibri" panose="020F0502020204030204"/>
              </a:rPr>
              <a:t>(</a:t>
            </a:r>
            <a:r>
              <a:rPr lang="ko-KR" altLang="en-US" sz="1200" b="1" dirty="0">
                <a:solidFill>
                  <a:prstClr val="black"/>
                </a:solidFill>
                <a:latin typeface="Calibri" panose="020F0502020204030204"/>
              </a:rPr>
              <a:t>실제 현장 사례</a:t>
            </a:r>
            <a:r>
              <a:rPr lang="en-US" altLang="ko-KR" sz="1200" b="1" dirty="0">
                <a:solidFill>
                  <a:prstClr val="black"/>
                </a:solidFill>
                <a:latin typeface="Calibri" panose="020F0502020204030204"/>
              </a:rPr>
              <a:t>)]</a:t>
            </a:r>
            <a:endParaRPr lang="ko-KR" altLang="en-US" sz="1200" b="1" dirty="0">
              <a:solidFill>
                <a:prstClr val="black"/>
              </a:solidFill>
              <a:latin typeface="Calibri" panose="020F0502020204030204"/>
            </a:endParaRPr>
          </a:p>
        </p:txBody>
      </p:sp>
    </p:spTree>
    <p:extLst>
      <p:ext uri="{BB962C8B-B14F-4D97-AF65-F5344CB8AC3E}">
        <p14:creationId xmlns:p14="http://schemas.microsoft.com/office/powerpoint/2010/main" val="4452566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A31E-A101-E1DD-FD28-2827E3D0B97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1DD4B80-16A8-9E40-EB91-697D3E56BB4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E3C828C9-E78E-4812-9AFA-2472BC693EA4}"/>
              </a:ext>
            </a:extLst>
          </p:cNvPr>
          <p:cNvSpPr txBox="1">
            <a:spLocks noChangeArrowheads="1"/>
          </p:cNvSpPr>
          <p:nvPr/>
        </p:nvSpPr>
        <p:spPr bwMode="auto">
          <a:xfrm>
            <a:off x="203398" y="998973"/>
            <a:ext cx="8688650" cy="497527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문제 정의 및 </a:t>
            </a:r>
            <a:r>
              <a:rPr lang="ko-KR" altLang="en-US" sz="1800" kern="0" dirty="0" err="1">
                <a:solidFill>
                  <a:schemeClr val="accent1">
                    <a:lumMod val="75000"/>
                  </a:schemeClr>
                </a:solidFill>
                <a:latin typeface="+mn-ea"/>
                <a:ea typeface="+mn-ea"/>
              </a:rPr>
              <a:t>기여점</a:t>
            </a:r>
            <a:endParaRPr lang="en-US" altLang="ko-KR" sz="1800" kern="0" dirty="0">
              <a:solidFill>
                <a:schemeClr val="accent1">
                  <a:lumMod val="75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ea typeface="+mn-ea"/>
              </a:rPr>
              <a:t>따라서</a:t>
            </a:r>
            <a:r>
              <a:rPr lang="en-US" altLang="ko-KR" sz="1600" kern="0" dirty="0">
                <a:solidFill>
                  <a:schemeClr val="tx1"/>
                </a:solidFill>
                <a:latin typeface="+mn-ea"/>
                <a:ea typeface="+mn-ea"/>
              </a:rPr>
              <a:t>, </a:t>
            </a:r>
            <a:r>
              <a:rPr lang="ko-KR" altLang="en-US" sz="1600" kern="0" dirty="0">
                <a:solidFill>
                  <a:schemeClr val="tx1"/>
                </a:solidFill>
                <a:latin typeface="+mn-ea"/>
                <a:ea typeface="+mn-ea"/>
              </a:rPr>
              <a:t>본 문제를 해결하기 위해</a:t>
            </a:r>
            <a:r>
              <a:rPr lang="en-US" altLang="ko-KR" sz="1600" kern="0" dirty="0">
                <a:solidFill>
                  <a:schemeClr val="tx1"/>
                </a:solidFill>
                <a:latin typeface="+mn-ea"/>
                <a:ea typeface="+mn-ea"/>
              </a:rPr>
              <a:t>, YOLO </a:t>
            </a:r>
            <a:r>
              <a:rPr lang="ko-KR" altLang="en-US" sz="1600" kern="0" dirty="0">
                <a:solidFill>
                  <a:schemeClr val="tx1"/>
                </a:solidFill>
                <a:latin typeface="+mn-ea"/>
                <a:ea typeface="+mn-ea"/>
              </a:rPr>
              <a:t>기반의 딥러닝 객체 검출 알고리즘을 </a:t>
            </a:r>
            <a:r>
              <a:rPr lang="en-US" altLang="ko-KR" sz="1600" kern="0" dirty="0">
                <a:solidFill>
                  <a:schemeClr val="tx1"/>
                </a:solidFill>
                <a:latin typeface="+mn-ea"/>
                <a:ea typeface="+mn-ea"/>
              </a:rPr>
              <a:t>SMT </a:t>
            </a:r>
            <a:r>
              <a:rPr lang="ko-KR" altLang="en-US" sz="1600" kern="0" dirty="0">
                <a:solidFill>
                  <a:schemeClr val="tx1"/>
                </a:solidFill>
                <a:latin typeface="+mn-ea"/>
                <a:ea typeface="+mn-ea"/>
              </a:rPr>
              <a:t>공정의 불량 검출에 적용하여</a:t>
            </a:r>
            <a:r>
              <a:rPr lang="en-US" altLang="ko-KR" sz="1600" kern="0" dirty="0">
                <a:solidFill>
                  <a:schemeClr val="tx1"/>
                </a:solidFill>
                <a:latin typeface="+mn-ea"/>
                <a:ea typeface="+mn-ea"/>
              </a:rPr>
              <a:t> </a:t>
            </a:r>
            <a:r>
              <a:rPr lang="ko-KR" altLang="en-US" sz="1600" kern="0" dirty="0">
                <a:solidFill>
                  <a:schemeClr val="tx1"/>
                </a:solidFill>
                <a:latin typeface="+mn-ea"/>
                <a:ea typeface="+mn-ea"/>
              </a:rPr>
              <a:t>기존 </a:t>
            </a:r>
            <a:r>
              <a:rPr lang="en-US" altLang="ko-KR" sz="1600" kern="0" dirty="0">
                <a:solidFill>
                  <a:schemeClr val="tx1"/>
                </a:solidFill>
                <a:latin typeface="+mn-ea"/>
                <a:ea typeface="+mn-ea"/>
              </a:rPr>
              <a:t>AOI </a:t>
            </a:r>
            <a:r>
              <a:rPr lang="ko-KR" altLang="en-US" sz="1600" kern="0" dirty="0">
                <a:solidFill>
                  <a:schemeClr val="tx1"/>
                </a:solidFill>
                <a:latin typeface="+mn-ea"/>
                <a:ea typeface="+mn-ea"/>
              </a:rPr>
              <a:t>시스템이 갖는 한계를 보완하고자 함</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a:p>
            <a:pPr marL="627062" lvl="2" indent="0">
              <a:lnSpc>
                <a:spcPct val="130000"/>
              </a:lnSpc>
              <a:spcBef>
                <a:spcPts val="600"/>
              </a:spcBef>
              <a:buNone/>
            </a:pP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600" kern="0" dirty="0">
                <a:latin typeface="맑은 고딕" panose="020B0503020000020004" pitchFamily="50" charset="-127"/>
              </a:rPr>
              <a:t>본 연구는 실제 </a:t>
            </a:r>
            <a:r>
              <a:rPr lang="en-US" altLang="ko-KR" sz="1600" kern="0" dirty="0">
                <a:latin typeface="맑은 고딕" panose="020B0503020000020004" pitchFamily="50" charset="-127"/>
              </a:rPr>
              <a:t>SMT </a:t>
            </a:r>
            <a:r>
              <a:rPr lang="ko-KR" altLang="en-US" sz="1600" kern="0" dirty="0">
                <a:latin typeface="맑은 고딕" panose="020B0503020000020004" pitchFamily="50" charset="-127"/>
              </a:rPr>
              <a:t>제조 현장에 모델을 적용하지는 않지만</a:t>
            </a:r>
            <a:r>
              <a:rPr lang="en-US" altLang="ko-KR" sz="1600" kern="0" dirty="0">
                <a:latin typeface="맑은 고딕" panose="020B0503020000020004" pitchFamily="50" charset="-127"/>
              </a:rPr>
              <a:t>, </a:t>
            </a:r>
            <a:r>
              <a:rPr lang="ko-KR" altLang="en-US" sz="1600" kern="0" dirty="0">
                <a:latin typeface="맑은 고딕" panose="020B0503020000020004" pitchFamily="50" charset="-127"/>
              </a:rPr>
              <a:t>실제 공정 데이터를 기반으로 대표 불량 유형을 정의하여 자체 데이터셋을 구축해 실험을 진행함으로써</a:t>
            </a:r>
            <a:r>
              <a:rPr lang="en-US" altLang="ko-KR" sz="1600" kern="0" dirty="0">
                <a:latin typeface="맑은 고딕" panose="020B0503020000020004" pitchFamily="50" charset="-127"/>
              </a:rPr>
              <a:t>,</a:t>
            </a:r>
            <a:r>
              <a:rPr lang="ko-KR" altLang="en-US" sz="1600" kern="0" dirty="0">
                <a:latin typeface="맑은 고딕" panose="020B0503020000020004" pitchFamily="50" charset="-127"/>
              </a:rPr>
              <a:t> 현장 적용 가능성을 고려한 실증적 분석을 수행하였다는 점에서 의의가 있음</a:t>
            </a:r>
            <a:endParaRPr lang="en-US" altLang="ko-KR" sz="1600" kern="0" dirty="0">
              <a:solidFill>
                <a:schemeClr val="tx1"/>
              </a:solidFill>
              <a:latin typeface="+mn-ea"/>
              <a:ea typeface="+mn-ea"/>
            </a:endParaRPr>
          </a:p>
        </p:txBody>
      </p:sp>
      <p:sp>
        <p:nvSpPr>
          <p:cNvPr id="10" name="TextBox 9">
            <a:extLst>
              <a:ext uri="{FF2B5EF4-FFF2-40B4-BE49-F238E27FC236}">
                <a16:creationId xmlns:a16="http://schemas.microsoft.com/office/drawing/2014/main" id="{944076E4-22B0-4497-C7C2-3292BE69356E}"/>
              </a:ext>
            </a:extLst>
          </p:cNvPr>
          <p:cNvSpPr txBox="1"/>
          <p:nvPr/>
        </p:nvSpPr>
        <p:spPr>
          <a:xfrm>
            <a:off x="1943920" y="4319682"/>
            <a:ext cx="5594371" cy="369332"/>
          </a:xfrm>
          <a:prstGeom prst="rect">
            <a:avLst/>
          </a:prstGeom>
          <a:noFill/>
        </p:spPr>
        <p:txBody>
          <a:bodyPr wrap="square" rtlCol="0">
            <a:spAutoFit/>
          </a:bodyPr>
          <a:lstStyle/>
          <a:p>
            <a:pPr algn="l"/>
            <a:r>
              <a:rPr lang="ko-KR" altLang="en-US" b="1" dirty="0">
                <a:solidFill>
                  <a:schemeClr val="tx2"/>
                </a:solidFill>
                <a:latin typeface="+mn-ea"/>
              </a:rPr>
              <a:t>→ 실제 제조 데이터를 기반으로 한 데이터셋 구축</a:t>
            </a:r>
          </a:p>
        </p:txBody>
      </p:sp>
      <p:sp>
        <p:nvSpPr>
          <p:cNvPr id="11" name="직사각형 10">
            <a:extLst>
              <a:ext uri="{FF2B5EF4-FFF2-40B4-BE49-F238E27FC236}">
                <a16:creationId xmlns:a16="http://schemas.microsoft.com/office/drawing/2014/main" id="{A6B17ED4-38BC-3A73-B44F-C31A3271E507}"/>
              </a:ext>
            </a:extLst>
          </p:cNvPr>
          <p:cNvSpPr/>
          <p:nvPr/>
        </p:nvSpPr>
        <p:spPr bwMode="auto">
          <a:xfrm>
            <a:off x="1691968" y="2486993"/>
            <a:ext cx="3056292" cy="540006"/>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800" b="1" i="0" u="none" strike="noStrike" cap="none" normalizeH="0" baseline="0" dirty="0">
                <a:ln>
                  <a:noFill/>
                </a:ln>
                <a:solidFill>
                  <a:schemeClr val="tx1"/>
                </a:solidFill>
                <a:effectLst/>
                <a:latin typeface="Arial" charset="0"/>
              </a:rPr>
              <a:t>기존 </a:t>
            </a:r>
            <a:r>
              <a:rPr kumimoji="0" lang="en-US" altLang="ko-KR" sz="1800" b="1" i="0" u="none" strike="noStrike" cap="none" normalizeH="0" baseline="0" dirty="0">
                <a:ln>
                  <a:noFill/>
                </a:ln>
                <a:solidFill>
                  <a:schemeClr val="tx1"/>
                </a:solidFill>
                <a:effectLst/>
                <a:latin typeface="Arial" charset="0"/>
              </a:rPr>
              <a:t>AOI </a:t>
            </a:r>
            <a:r>
              <a:rPr kumimoji="0" lang="ko-KR" altLang="en-US" sz="1800" b="1" i="0" u="none" strike="noStrike" cap="none" normalizeH="0" baseline="0" dirty="0">
                <a:ln>
                  <a:noFill/>
                </a:ln>
                <a:solidFill>
                  <a:schemeClr val="tx1"/>
                </a:solidFill>
                <a:effectLst/>
                <a:latin typeface="Arial" charset="0"/>
              </a:rPr>
              <a:t>한계점 보완</a:t>
            </a:r>
          </a:p>
        </p:txBody>
      </p:sp>
      <p:sp>
        <p:nvSpPr>
          <p:cNvPr id="13" name="직사각형 12">
            <a:extLst>
              <a:ext uri="{FF2B5EF4-FFF2-40B4-BE49-F238E27FC236}">
                <a16:creationId xmlns:a16="http://schemas.microsoft.com/office/drawing/2014/main" id="{8BBEBC1B-3F3F-DF0F-CE35-D06038BC21CD}"/>
              </a:ext>
            </a:extLst>
          </p:cNvPr>
          <p:cNvSpPr/>
          <p:nvPr/>
        </p:nvSpPr>
        <p:spPr bwMode="auto">
          <a:xfrm>
            <a:off x="1691967" y="3639400"/>
            <a:ext cx="3056293" cy="540006"/>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ko-KR" altLang="en-US" b="1" dirty="0">
                <a:solidFill>
                  <a:schemeClr val="tx1"/>
                </a:solidFill>
                <a:latin typeface="+mn-ea"/>
              </a:rPr>
              <a:t>실제 산업 적용을 위한 연구</a:t>
            </a:r>
            <a:endParaRPr kumimoji="0" lang="ko-KR" altLang="en-US" sz="1800" b="1" i="0" u="none" strike="noStrike" cap="none" normalizeH="0" baseline="0" dirty="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4DA07BCC-377F-85D0-1EDB-FAE90C7CE423}"/>
              </a:ext>
            </a:extLst>
          </p:cNvPr>
          <p:cNvSpPr txBox="1"/>
          <p:nvPr/>
        </p:nvSpPr>
        <p:spPr>
          <a:xfrm>
            <a:off x="1943920" y="3129792"/>
            <a:ext cx="5594371" cy="369332"/>
          </a:xfrm>
          <a:prstGeom prst="rect">
            <a:avLst/>
          </a:prstGeom>
          <a:noFill/>
        </p:spPr>
        <p:txBody>
          <a:bodyPr wrap="square" rtlCol="0">
            <a:spAutoFit/>
          </a:bodyPr>
          <a:lstStyle/>
          <a:p>
            <a:pPr algn="l"/>
            <a:r>
              <a:rPr lang="ko-KR" altLang="en-US" b="1" dirty="0">
                <a:solidFill>
                  <a:schemeClr val="tx2"/>
                </a:solidFill>
                <a:latin typeface="+mn-ea"/>
              </a:rPr>
              <a:t>→ </a:t>
            </a:r>
            <a:r>
              <a:rPr lang="en-US" altLang="ko-KR" b="1" dirty="0">
                <a:solidFill>
                  <a:schemeClr val="tx2"/>
                </a:solidFill>
                <a:latin typeface="+mn-ea"/>
              </a:rPr>
              <a:t>YOLO </a:t>
            </a:r>
            <a:r>
              <a:rPr lang="ko-KR" altLang="en-US" b="1" dirty="0">
                <a:solidFill>
                  <a:schemeClr val="tx2"/>
                </a:solidFill>
                <a:latin typeface="+mn-ea"/>
              </a:rPr>
              <a:t>기반의 딥러닝 객체 검출 알고리즘 적용</a:t>
            </a:r>
            <a:endParaRPr lang="en-US" altLang="ko-KR" b="1" dirty="0">
              <a:solidFill>
                <a:schemeClr val="tx2"/>
              </a:solidFill>
              <a:latin typeface="+mn-ea"/>
            </a:endParaRPr>
          </a:p>
        </p:txBody>
      </p:sp>
    </p:spTree>
    <p:extLst>
      <p:ext uri="{BB962C8B-B14F-4D97-AF65-F5344CB8AC3E}">
        <p14:creationId xmlns:p14="http://schemas.microsoft.com/office/powerpoint/2010/main" val="27845208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CCD29-1D50-6714-B703-CDF1F43A452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006F8B6-41AE-B124-2CC4-0BCE729F772C}"/>
              </a:ext>
            </a:extLst>
          </p:cNvPr>
          <p:cNvSpPr txBox="1">
            <a:spLocks noChangeArrowheads="1"/>
          </p:cNvSpPr>
          <p:nvPr/>
        </p:nvSpPr>
        <p:spPr bwMode="auto">
          <a:xfrm>
            <a:off x="311265" y="952583"/>
            <a:ext cx="8533362" cy="493526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방법론</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실제 공정 데이터를 기반으로 </a:t>
            </a:r>
            <a:r>
              <a:rPr lang="en-US" altLang="ko-KR" sz="1600" kern="0" dirty="0">
                <a:solidFill>
                  <a:schemeClr val="tx1"/>
                </a:solidFill>
                <a:latin typeface="+mn-ea"/>
              </a:rPr>
              <a:t>7</a:t>
            </a:r>
            <a:r>
              <a:rPr lang="ko-KR" altLang="en-US" sz="1600" kern="0" dirty="0">
                <a:solidFill>
                  <a:schemeClr val="tx1"/>
                </a:solidFill>
                <a:latin typeface="+mn-ea"/>
              </a:rPr>
              <a:t>가지 불량 유형을 정의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전용 장비를 활용하여 이미지 데이터 수집 </a:t>
            </a:r>
            <a:endParaRPr lang="en-US" altLang="ko-KR" sz="1600" kern="0" dirty="0">
              <a:solidFill>
                <a:schemeClr val="tx1"/>
              </a:solidFill>
              <a:latin typeface="+mn-ea"/>
            </a:endParaRPr>
          </a:p>
          <a:p>
            <a:pPr marL="627062" lvl="2" indent="0">
              <a:lnSpc>
                <a:spcPct val="130000"/>
              </a:lnSpc>
              <a:spcBef>
                <a:spcPts val="600"/>
              </a:spcBef>
              <a:buNone/>
            </a:pPr>
            <a:endParaRPr lang="en-US" altLang="ko-KR" sz="16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a:solidFill>
                  <a:schemeClr val="tx1"/>
                </a:solidFill>
                <a:latin typeface="+mn-ea"/>
              </a:rPr>
              <a:t>불량 검출 모델 구현 및 학습</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CNN</a:t>
            </a:r>
            <a:r>
              <a:rPr lang="ko-KR" altLang="en-US" sz="1600" kern="0" dirty="0">
                <a:solidFill>
                  <a:schemeClr val="tx1"/>
                </a:solidFill>
                <a:latin typeface="+mn-ea"/>
              </a:rPr>
              <a:t> 기반 대표 모델인 </a:t>
            </a:r>
            <a:r>
              <a:rPr lang="en-US" altLang="ko-KR" sz="1600" kern="0" dirty="0">
                <a:solidFill>
                  <a:schemeClr val="tx1"/>
                </a:solidFill>
                <a:latin typeface="+mn-ea"/>
              </a:rPr>
              <a:t>YOLOv11</a:t>
            </a:r>
            <a:r>
              <a:rPr lang="ko-KR" altLang="en-US" sz="1600" kern="0" dirty="0">
                <a:solidFill>
                  <a:schemeClr val="tx1"/>
                </a:solidFill>
                <a:latin typeface="+mn-ea"/>
              </a:rPr>
              <a:t>과 </a:t>
            </a:r>
            <a:r>
              <a:rPr lang="en-US" altLang="ko-KR" sz="1600" kern="0" dirty="0">
                <a:solidFill>
                  <a:schemeClr val="tx1"/>
                </a:solidFill>
                <a:latin typeface="+mn-ea"/>
              </a:rPr>
              <a:t>Transformer </a:t>
            </a:r>
            <a:r>
              <a:rPr lang="ko-KR" altLang="en-US" sz="1600" kern="0" dirty="0">
                <a:solidFill>
                  <a:schemeClr val="tx1"/>
                </a:solidFill>
                <a:latin typeface="+mn-ea"/>
              </a:rPr>
              <a:t>기반의 대표 모델인 </a:t>
            </a:r>
            <a:r>
              <a:rPr lang="en-US" altLang="ko-KR" sz="1600" kern="0" dirty="0">
                <a:solidFill>
                  <a:schemeClr val="tx1"/>
                </a:solidFill>
                <a:latin typeface="+mn-ea"/>
              </a:rPr>
              <a:t>RT-DETR</a:t>
            </a:r>
            <a:r>
              <a:rPr lang="ko-KR" altLang="en-US" sz="1600" kern="0" dirty="0">
                <a:solidFill>
                  <a:schemeClr val="tx1"/>
                </a:solidFill>
                <a:latin typeface="+mn-ea"/>
              </a:rPr>
              <a:t>을 활용하여 불량 검출 모델 구현 및 학습</a:t>
            </a:r>
            <a:endParaRPr lang="en-US" altLang="ko-KR" sz="1600" kern="0" dirty="0">
              <a:solidFill>
                <a:schemeClr val="tx1"/>
              </a:solidFill>
              <a:latin typeface="+mn-ea"/>
            </a:endParaRPr>
          </a:p>
          <a:p>
            <a:pPr marL="627062" lvl="2" indent="0">
              <a:lnSpc>
                <a:spcPct val="130000"/>
              </a:lnSpc>
              <a:spcBef>
                <a:spcPts val="600"/>
              </a:spcBef>
              <a:buNone/>
            </a:pP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3) </a:t>
            </a:r>
            <a:r>
              <a:rPr lang="ko-KR" altLang="en-US" sz="1600" kern="0" dirty="0">
                <a:solidFill>
                  <a:schemeClr val="tx1"/>
                </a:solidFill>
                <a:latin typeface="+mn-ea"/>
              </a:rPr>
              <a:t>성능 평가</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600" kern="0" dirty="0">
                <a:solidFill>
                  <a:schemeClr val="tx1"/>
                </a:solidFill>
                <a:latin typeface="+mn-ea"/>
              </a:rPr>
              <a:t>Precision, Recall, </a:t>
            </a:r>
            <a:r>
              <a:rPr lang="en-US" altLang="ko-KR" sz="1600" kern="0" dirty="0" err="1">
                <a:solidFill>
                  <a:schemeClr val="tx1"/>
                </a:solidFill>
                <a:latin typeface="+mn-ea"/>
              </a:rPr>
              <a:t>mAP</a:t>
            </a:r>
            <a:r>
              <a:rPr lang="en-US" altLang="ko-KR" sz="1600" kern="0" dirty="0">
                <a:solidFill>
                  <a:schemeClr val="tx1"/>
                </a:solidFill>
                <a:latin typeface="+mn-ea"/>
              </a:rPr>
              <a:t> </a:t>
            </a:r>
            <a:r>
              <a:rPr lang="ko-KR" altLang="en-US" sz="1600" kern="0" dirty="0">
                <a:solidFill>
                  <a:schemeClr val="tx1"/>
                </a:solidFill>
                <a:latin typeface="+mn-ea"/>
              </a:rPr>
              <a:t>등의 대표적인 객체 검출 성능 지표를 활용</a:t>
            </a:r>
          </a:p>
          <a:p>
            <a:pPr marL="806450" lvl="2" indent="-179388">
              <a:lnSpc>
                <a:spcPct val="130000"/>
              </a:lnSpc>
              <a:spcBef>
                <a:spcPts val="600"/>
              </a:spcBef>
              <a:buFont typeface="Wingdings" panose="05000000000000000000" pitchFamily="2" charset="2"/>
              <a:buChar char="§"/>
            </a:pPr>
            <a:r>
              <a:rPr lang="ko-KR" altLang="en-US" sz="1600" kern="0" dirty="0">
                <a:solidFill>
                  <a:schemeClr val="tx1"/>
                </a:solidFill>
                <a:latin typeface="+mn-ea"/>
              </a:rPr>
              <a:t>또한</a:t>
            </a:r>
            <a:r>
              <a:rPr lang="en-US" altLang="ko-KR" sz="1600" kern="0" dirty="0">
                <a:solidFill>
                  <a:schemeClr val="tx1"/>
                </a:solidFill>
                <a:latin typeface="+mn-ea"/>
              </a:rPr>
              <a:t>, </a:t>
            </a:r>
            <a:r>
              <a:rPr lang="ko-KR" altLang="en-US" sz="1600" kern="0" dirty="0">
                <a:solidFill>
                  <a:schemeClr val="tx1"/>
                </a:solidFill>
                <a:latin typeface="+mn-ea"/>
              </a:rPr>
              <a:t>테스트 데이터에 대한 </a:t>
            </a:r>
            <a:r>
              <a:rPr lang="en-US" altLang="ko-KR" sz="1600" kern="0" dirty="0">
                <a:solidFill>
                  <a:schemeClr val="tx1"/>
                </a:solidFill>
                <a:latin typeface="+mn-ea"/>
              </a:rPr>
              <a:t>Confusion Matrix (</a:t>
            </a:r>
            <a:r>
              <a:rPr lang="ko-KR" altLang="en-US" sz="1600" kern="0" dirty="0">
                <a:solidFill>
                  <a:schemeClr val="tx1"/>
                </a:solidFill>
                <a:latin typeface="+mn-ea"/>
              </a:rPr>
              <a:t>혼동 행렬</a:t>
            </a:r>
            <a:r>
              <a:rPr lang="en-US" altLang="ko-KR" sz="1600" kern="0" dirty="0">
                <a:solidFill>
                  <a:schemeClr val="tx1"/>
                </a:solidFill>
                <a:latin typeface="+mn-ea"/>
              </a:rPr>
              <a:t>)</a:t>
            </a:r>
            <a:r>
              <a:rPr lang="ko-KR" altLang="en-US" sz="1600" kern="0" dirty="0">
                <a:solidFill>
                  <a:schemeClr val="tx1"/>
                </a:solidFill>
                <a:latin typeface="+mn-ea"/>
              </a:rPr>
              <a:t>을 활용</a:t>
            </a:r>
            <a:r>
              <a:rPr lang="en-US" altLang="ko-KR" sz="1600" kern="0" dirty="0">
                <a:solidFill>
                  <a:schemeClr val="tx1"/>
                </a:solidFill>
                <a:latin typeface="+mn-ea"/>
              </a:rPr>
              <a:t>, </a:t>
            </a:r>
            <a:r>
              <a:rPr lang="ko-KR" altLang="en-US" sz="1600" kern="0" dirty="0">
                <a:solidFill>
                  <a:schemeClr val="tx1"/>
                </a:solidFill>
                <a:latin typeface="+mn-ea"/>
              </a:rPr>
              <a:t>각 </a:t>
            </a:r>
            <a:r>
              <a:rPr lang="en-US" altLang="ko-KR" sz="1600" kern="0" dirty="0">
                <a:solidFill>
                  <a:schemeClr val="tx1"/>
                </a:solidFill>
                <a:latin typeface="+mn-ea"/>
              </a:rPr>
              <a:t>7</a:t>
            </a:r>
            <a:r>
              <a:rPr lang="ko-KR" altLang="en-US" sz="1600" kern="0" dirty="0">
                <a:solidFill>
                  <a:schemeClr val="tx1"/>
                </a:solidFill>
                <a:latin typeface="+mn-ea"/>
              </a:rPr>
              <a:t>가지 불량 클래스에 대한 실제 검출 개수를 모델별로 비교</a:t>
            </a:r>
          </a:p>
        </p:txBody>
      </p:sp>
      <p:sp>
        <p:nvSpPr>
          <p:cNvPr id="2" name="제목 1">
            <a:extLst>
              <a:ext uri="{FF2B5EF4-FFF2-40B4-BE49-F238E27FC236}">
                <a16:creationId xmlns:a16="http://schemas.microsoft.com/office/drawing/2014/main" id="{C5C36203-5E0B-2B66-5F71-974DC3AB8FA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971241775"/>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59645</TotalTime>
  <Words>3952</Words>
  <Application>Microsoft Office PowerPoint</Application>
  <PresentationFormat>화면 슬라이드 쇼(4:3)</PresentationFormat>
  <Paragraphs>350</Paragraphs>
  <Slides>33</Slides>
  <Notes>31</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33</vt:i4>
      </vt:variant>
    </vt:vector>
  </HeadingPairs>
  <TitlesOfParts>
    <vt:vector size="45" baseType="lpstr">
      <vt:lpstr>나눔고딕 ExtraBold</vt:lpstr>
      <vt:lpstr>맑은 고딕</vt:lpstr>
      <vt:lpstr>한양신명조</vt:lpstr>
      <vt:lpstr>함초롬바탕</vt:lpstr>
      <vt:lpstr>Arial</vt:lpstr>
      <vt:lpstr>Calibri</vt:lpstr>
      <vt:lpstr>Cambria</vt:lpstr>
      <vt:lpstr>Corbel</vt:lpstr>
      <vt:lpstr>Times New Roman</vt:lpstr>
      <vt:lpstr>Wingdings</vt:lpstr>
      <vt:lpstr>1_Default Design</vt:lpstr>
      <vt:lpstr>2_Default Design</vt:lpstr>
      <vt:lpstr>PowerPoint 프레젠테이션</vt:lpstr>
      <vt:lpstr>목차</vt:lpstr>
      <vt:lpstr>목차</vt:lpstr>
      <vt:lpstr>프로젝트 #2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vt:lpstr>
      <vt:lpstr>실험 구성 및 평가 방법</vt:lpstr>
      <vt:lpstr>실험 구성 및 평가 방법</vt:lpstr>
      <vt:lpstr>결과 및 분석 (Results &amp; Analysis)</vt:lpstr>
      <vt:lpstr>결과 및 분석 (Results &amp; Analysis)</vt:lpstr>
      <vt:lpstr>결과 및 분석 (Results &amp; Analysis)</vt:lpstr>
      <vt:lpstr>결과 및 분석 (Results &amp; Analysis)</vt:lpstr>
      <vt:lpstr>결과 및 분석 (Results &amp; Analysis)</vt:lpstr>
      <vt:lpstr>한계점 및 토론 (Limitations &amp; Discussions)</vt:lpstr>
      <vt:lpstr>향후 연구 방향</vt:lpstr>
      <vt:lpstr>향후 연구 방향</vt:lpstr>
      <vt:lpstr>참고 문헌</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3160</cp:revision>
  <cp:lastPrinted>2023-01-25T05:07:50Z</cp:lastPrinted>
  <dcterms:created xsi:type="dcterms:W3CDTF">2004-08-18T11:28:05Z</dcterms:created>
  <dcterms:modified xsi:type="dcterms:W3CDTF">2025-06-15T07:13:12Z</dcterms:modified>
</cp:coreProperties>
</file>